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751679"/>
            <a:ext cx="8229600" cy="4012499"/>
          </a:xfrm>
          <a:prstGeom prst="rect">
            <a:avLst/>
          </a:prstGeom>
          <a:noFill/>
          <a:ln>
            <a:noFill/>
          </a:ln>
        </p:spPr>
        <p:txBody>
          <a:bodyPr lIns="91425" tIns="91425" rIns="91425" bIns="91425" anchor="t" anchorCtr="0"/>
          <a:lstStyle>
            <a:lvl1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1pPr>
            <a:lvl2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2pPr>
            <a:lvl3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3pPr>
            <a:lvl4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4pPr>
            <a:lvl5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5pPr>
            <a:lvl6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6pPr>
            <a:lvl7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7pPr>
            <a:lvl8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8pPr>
            <a:lvl9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457200" y="4955189"/>
            <a:ext cx="8229600" cy="1643400"/>
          </a:xfrm>
          <a:prstGeom prst="rect">
            <a:avLst/>
          </a:prstGeom>
          <a:noFill/>
          <a:ln>
            <a:noFill/>
          </a:ln>
        </p:spPr>
        <p:txBody>
          <a:bodyPr lIns="91425" tIns="91425" rIns="91425" bIns="91425" anchor="t" anchorCtr="0"/>
          <a:lstStyle>
            <a:lvl1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1pPr>
            <a:lvl2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2pPr>
            <a:lvl3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3pPr>
            <a:lvl4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4pPr>
            <a:lvl5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5pPr>
            <a:lvl6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6pPr>
            <a:lvl7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7pPr>
            <a:lvl8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8pPr>
            <a:lvl9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9pPr>
          </a:lstStyle>
          <a:p>
            <a:endParaRPr/>
          </a:p>
        </p:txBody>
      </p:sp>
      <p:cxnSp>
        <p:nvCxnSpPr>
          <p:cNvPr id="11" name="Shape 11"/>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a:endParaRPr/>
          </a:p>
        </p:txBody>
      </p:sp>
      <p:cxnSp>
        <p:nvCxnSpPr>
          <p:cNvPr id="24" name="Shape 24"/>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cxnSp>
        <p:nvCxnSpPr>
          <p:cNvPr id="27" name="Shape 27"/>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50852"/>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youtube.com/v/Ee9CGzllRS8"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kabulpress.org/my/spip.php?article11630" TargetMode="Externa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kabulpress.org/my/spip.php?article9698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unhcr.org/refworld/country,,AIHRC,,AFG,,4cc05f9a2,0.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hyperlink" Target="http://youtube.com/v/E62xmpv1a3U"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hyperlink" Target="http://youtube.com/v/C0AJPdvXxjY" TargetMode="External"/><Relationship Id="rId4" Type="http://schemas.openxmlformats.org/officeDocument/2006/relationships/image" Target="../media/image62.jpeg"/></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unhcr.org/refworld/docid/3ae6a87c4.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kabulpress.org/my/spip.php?article3368" TargetMode="External"/><Relationship Id="rId4" Type="http://schemas.openxmlformats.org/officeDocument/2006/relationships/hyperlink" Target="http://www.oxfam.org/en/pressroom/pressrelease/2009-03-31/oxfam-warns-devastating-impact-afghan-civilian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aihrc.org.af/2010_dari/Dri_Pages/Press_releases/2010/pre_dri_16_jun_2010.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www.kabulpress.org/my/spip.php?article143679" TargetMode="External"/><Relationship Id="rId4" Type="http://schemas.openxmlformats.org/officeDocument/2006/relationships/hyperlink" Target="http://goo.gl/maps/xBV5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457200" y="751679"/>
            <a:ext cx="8229600" cy="1067699"/>
          </a:xfrm>
          <a:prstGeom prst="rect">
            <a:avLst/>
          </a:prstGeom>
        </p:spPr>
        <p:txBody>
          <a:bodyPr lIns="91425" tIns="91425" rIns="91425" bIns="91425" anchor="t" anchorCtr="0">
            <a:noAutofit/>
          </a:bodyPr>
          <a:lstStyle/>
          <a:p>
            <a:pPr algn="ctr">
              <a:buNone/>
            </a:pPr>
            <a:r>
              <a:rPr lang="en"/>
              <a:t>Hazara People</a:t>
            </a:r>
          </a:p>
        </p:txBody>
      </p:sp>
      <p:sp>
        <p:nvSpPr>
          <p:cNvPr id="32" name="Shape 32"/>
          <p:cNvSpPr/>
          <p:nvPr/>
        </p:nvSpPr>
        <p:spPr>
          <a:xfrm>
            <a:off x="2341562" y="1819379"/>
            <a:ext cx="4460874" cy="2954605"/>
          </a:xfrm>
          <a:prstGeom prst="rect">
            <a:avLst/>
          </a:prstGeom>
          <a:blipFill>
            <a:blip r:embed="rId3"/>
            <a:stretch>
              <a:fillRect/>
            </a:stretch>
          </a:blipFill>
          <a:ln>
            <a:noFill/>
          </a:ln>
        </p:spPr>
      </p:sp>
      <p:sp>
        <p:nvSpPr>
          <p:cNvPr id="33" name="Shape 33"/>
          <p:cNvSpPr txBox="1"/>
          <p:nvPr/>
        </p:nvSpPr>
        <p:spPr>
          <a:xfrm>
            <a:off x="4515756" y="4867476"/>
            <a:ext cx="3845999" cy="854999"/>
          </a:xfrm>
          <a:prstGeom prst="rect">
            <a:avLst/>
          </a:prstGeom>
          <a:noFill/>
          <a:ln w="9525" cap="flat">
            <a:solidFill>
              <a:srgbClr val="434343"/>
            </a:solidFill>
            <a:prstDash val="dot"/>
            <a:round/>
            <a:headEnd type="none" w="med" len="med"/>
            <a:tailEnd type="none" w="med" len="med"/>
          </a:ln>
        </p:spPr>
        <p:txBody>
          <a:bodyPr lIns="91425" tIns="91425" rIns="91425" bIns="91425" anchor="t" anchorCtr="0">
            <a:noAutofit/>
          </a:bodyPr>
          <a:lstStyle/>
          <a:p>
            <a:pPr lvl="0" rtl="0">
              <a:buNone/>
            </a:pPr>
            <a:r>
              <a:rPr lang="en">
                <a:latin typeface="Times New Roman"/>
                <a:ea typeface="Times New Roman"/>
                <a:cs typeface="Times New Roman"/>
                <a:sym typeface="Times New Roman"/>
              </a:rPr>
              <a:t>Presented by Kamran Mir Hazar</a:t>
            </a:r>
          </a:p>
          <a:p>
            <a:pPr lvl="0" rtl="0">
              <a:buNone/>
            </a:pPr>
            <a:r>
              <a:rPr lang="en" sz="1200">
                <a:latin typeface="Times New Roman"/>
                <a:ea typeface="Times New Roman"/>
                <a:cs typeface="Times New Roman"/>
                <a:sym typeface="Times New Roman"/>
              </a:rPr>
              <a:t>Photos by: Muzafar Ali, Najibullah Musafer, Basir Seerat, Muhammad Raja and Mahdi Mudaber</a:t>
            </a:r>
          </a:p>
          <a:p>
            <a:endParaRPr/>
          </a:p>
        </p:txBody>
      </p:sp>
      <p:sp>
        <p:nvSpPr>
          <p:cNvPr id="34" name="Shape 34"/>
          <p:cNvSpPr txBox="1"/>
          <p:nvPr/>
        </p:nvSpPr>
        <p:spPr>
          <a:xfrm>
            <a:off x="387835" y="4832551"/>
            <a:ext cx="4046100" cy="863999"/>
          </a:xfrm>
          <a:prstGeom prst="rect">
            <a:avLst/>
          </a:prstGeom>
          <a:noFill/>
          <a:ln w="9525" cap="flat">
            <a:solidFill>
              <a:srgbClr val="000000"/>
            </a:solidFill>
            <a:prstDash val="dot"/>
            <a:round/>
            <a:headEnd type="none" w="med" len="med"/>
            <a:tailEnd type="none" w="med" len="med"/>
          </a:ln>
        </p:spPr>
        <p:txBody>
          <a:bodyPr lIns="91425" tIns="91425" rIns="91425" bIns="91425" anchor="t" anchorCtr="0">
            <a:noAutofit/>
          </a:bodyPr>
          <a:lstStyle/>
          <a:p>
            <a:pPr marL="457200" lvl="0" indent="-330200" rtl="0">
              <a:buClr>
                <a:srgbClr val="FF0000"/>
              </a:buClr>
              <a:buSzPct val="166666"/>
              <a:buFont typeface="Arial"/>
              <a:buChar char="•"/>
            </a:pPr>
            <a:r>
              <a:rPr lang="en" sz="1600" b="1">
                <a:solidFill>
                  <a:srgbClr val="FF0000"/>
                </a:solidFill>
                <a:latin typeface="Times New Roman"/>
                <a:ea typeface="Times New Roman"/>
                <a:cs typeface="Times New Roman"/>
                <a:sym typeface="Times New Roman"/>
              </a:rPr>
              <a:t>Hazaristan</a:t>
            </a:r>
          </a:p>
          <a:p>
            <a:pPr marL="457200" lvl="0" indent="-330200" rtl="0">
              <a:buClr>
                <a:srgbClr val="FF0000"/>
              </a:buClr>
              <a:buSzPct val="166666"/>
              <a:buFont typeface="Arial"/>
              <a:buChar char="•"/>
            </a:pPr>
            <a:r>
              <a:rPr lang="en" sz="1600" b="1">
                <a:solidFill>
                  <a:srgbClr val="FF0000"/>
                </a:solidFill>
                <a:latin typeface="Times New Roman"/>
                <a:ea typeface="Times New Roman"/>
                <a:cs typeface="Times New Roman"/>
                <a:sym typeface="Times New Roman"/>
              </a:rPr>
              <a:t>Hazara Faces</a:t>
            </a:r>
          </a:p>
          <a:p>
            <a:pPr marL="457200" lvl="0" indent="-330200" rtl="0">
              <a:buClr>
                <a:srgbClr val="FF0000"/>
              </a:buClr>
              <a:buSzPct val="166666"/>
              <a:buFont typeface="Arial"/>
              <a:buChar char="•"/>
            </a:pPr>
            <a:r>
              <a:rPr lang="en" sz="1600" b="1">
                <a:solidFill>
                  <a:srgbClr val="FF0000"/>
                </a:solidFill>
                <a:latin typeface="Times New Roman"/>
                <a:ea typeface="Times New Roman"/>
                <a:cs typeface="Times New Roman"/>
                <a:sym typeface="Times New Roman"/>
              </a:rPr>
              <a:t>Persecution of the Hazara people</a:t>
            </a:r>
          </a:p>
          <a:p>
            <a:endParaRPr/>
          </a:p>
        </p:txBody>
      </p:sp>
      <p:sp>
        <p:nvSpPr>
          <p:cNvPr id="35" name="Shape 35"/>
          <p:cNvSpPr txBox="1">
            <a:spLocks noGrp="1"/>
          </p:cNvSpPr>
          <p:nvPr>
            <p:ph type="subTitle" idx="1"/>
          </p:nvPr>
        </p:nvSpPr>
        <p:spPr>
          <a:xfrm>
            <a:off x="387835" y="5570076"/>
            <a:ext cx="8443799" cy="773400"/>
          </a:xfrm>
          <a:prstGeom prst="rect">
            <a:avLst/>
          </a:prstGeom>
        </p:spPr>
        <p:txBody>
          <a:bodyPr lIns="91425" tIns="91425" rIns="91425" bIns="91425" anchor="t" anchorCtr="0">
            <a:noAutofit/>
          </a:bodyPr>
          <a:lstStyle/>
          <a:p>
            <a:pPr lvl="0" rtl="0">
              <a:buNone/>
            </a:pPr>
            <a:r>
              <a:rPr lang="en" sz="1400">
                <a:solidFill>
                  <a:srgbClr val="000000"/>
                </a:solidFill>
                <a:latin typeface="Times New Roman"/>
                <a:ea typeface="Times New Roman"/>
                <a:cs typeface="Times New Roman"/>
                <a:sym typeface="Times New Roman"/>
              </a:rPr>
              <a:t>The Hazara are a Turkic people, and descendants of the Kushans. Mongol influences are present in 10% of the Hazara. Hazara people live primarily in several Central Asian countries such as Afghanistan, Iran, Turkmenistan, Kazakhstan, Pakistan, and India.  Millions of Hazara people throughout  history have been forced to leave their original homeland-- today called Afghanistan.  Hundreds of thousands of Hazara have settled as refugees and political asylees in Europe, the Americas, and Australia.</a:t>
            </a:r>
          </a:p>
          <a:p>
            <a:endParaRPr/>
          </a:p>
          <a:p>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105" name="Shape 1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06" name="Shape 106"/>
          <p:cNvSpPr/>
          <p:nvPr/>
        </p:nvSpPr>
        <p:spPr>
          <a:xfrm>
            <a:off x="1324163" y="1763997"/>
            <a:ext cx="6285236" cy="4193842"/>
          </a:xfrm>
          <a:prstGeom prst="rect">
            <a:avLst/>
          </a:prstGeom>
          <a:blipFill>
            <a:blip r:embed="rId3"/>
            <a:stretch>
              <a:fillRect/>
            </a:stretch>
          </a:blipFill>
          <a:ln>
            <a:noFill/>
          </a:ln>
        </p:spPr>
      </p:sp>
      <p:sp>
        <p:nvSpPr>
          <p:cNvPr id="107" name="Shape 107"/>
          <p:cNvSpPr txBox="1"/>
          <p:nvPr/>
        </p:nvSpPr>
        <p:spPr>
          <a:xfrm>
            <a:off x="1878056" y="6051700"/>
            <a:ext cx="4828200" cy="371400"/>
          </a:xfrm>
          <a:prstGeom prst="rect">
            <a:avLst/>
          </a:prstGeom>
          <a:noFill/>
        </p:spPr>
        <p:txBody>
          <a:bodyPr lIns="91425" tIns="91425" rIns="91425" bIns="91425" anchor="t" anchorCtr="0">
            <a:noAutofit/>
          </a:bodyPr>
          <a:lstStyle/>
          <a:p>
            <a:pPr algn="ctr">
              <a:buNone/>
            </a:pPr>
            <a:r>
              <a:rPr lang="en"/>
              <a:t>Almond flowers/ Daikondi Spring 2013</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13" name="Shape 113"/>
          <p:cNvSpPr/>
          <p:nvPr/>
        </p:nvSpPr>
        <p:spPr>
          <a:xfrm>
            <a:off x="1175362" y="1664325"/>
            <a:ext cx="6737309" cy="4482991"/>
          </a:xfrm>
          <a:prstGeom prst="rect">
            <a:avLst/>
          </a:prstGeom>
          <a:blipFill>
            <a:blip r:embed="rId3"/>
            <a:stretch>
              <a:fillRect/>
            </a:stretch>
          </a:blipFill>
          <a:ln>
            <a:noFill/>
          </a:ln>
        </p:spPr>
      </p:sp>
      <p:sp>
        <p:nvSpPr>
          <p:cNvPr id="114" name="Shape 114"/>
          <p:cNvSpPr txBox="1"/>
          <p:nvPr/>
        </p:nvSpPr>
        <p:spPr>
          <a:xfrm>
            <a:off x="1339850" y="6147316"/>
            <a:ext cx="6620100" cy="246899"/>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Bamyan in autumn. Bamyan hosts several rare species of birds during their annual migration over the city. The Giant Crane is one of them.</a:t>
            </a:r>
          </a:p>
          <a:p>
            <a:endParaRPr/>
          </a:p>
          <a:p>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20" name="Shape 120"/>
          <p:cNvSpPr/>
          <p:nvPr/>
        </p:nvSpPr>
        <p:spPr>
          <a:xfrm>
            <a:off x="515550" y="1638612"/>
            <a:ext cx="8098007" cy="3898087"/>
          </a:xfrm>
          <a:prstGeom prst="rect">
            <a:avLst/>
          </a:prstGeom>
          <a:blipFill>
            <a:blip r:embed="rId3"/>
            <a:stretch>
              <a:fillRect/>
            </a:stretch>
          </a:blipFill>
          <a:ln>
            <a:noFill/>
          </a:ln>
        </p:spPr>
      </p:sp>
      <p:sp>
        <p:nvSpPr>
          <p:cNvPr id="121" name="Shape 121"/>
          <p:cNvSpPr txBox="1"/>
          <p:nvPr/>
        </p:nvSpPr>
        <p:spPr>
          <a:xfrm>
            <a:off x="2485800" y="5853100"/>
            <a:ext cx="4301699" cy="3083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Aerial view of Behsood 1 District, Maidan Province.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27" name="Shape 127"/>
          <p:cNvSpPr/>
          <p:nvPr/>
        </p:nvSpPr>
        <p:spPr>
          <a:xfrm>
            <a:off x="1017978" y="1677686"/>
            <a:ext cx="2969589" cy="4458320"/>
          </a:xfrm>
          <a:prstGeom prst="rect">
            <a:avLst/>
          </a:prstGeom>
          <a:blipFill>
            <a:blip r:embed="rId3"/>
            <a:stretch>
              <a:fillRect/>
            </a:stretch>
          </a:blipFill>
          <a:ln>
            <a:noFill/>
          </a:ln>
        </p:spPr>
      </p:sp>
      <p:sp>
        <p:nvSpPr>
          <p:cNvPr id="128" name="Shape 128"/>
          <p:cNvSpPr/>
          <p:nvPr/>
        </p:nvSpPr>
        <p:spPr>
          <a:xfrm>
            <a:off x="5101399" y="1624304"/>
            <a:ext cx="3040100" cy="4565085"/>
          </a:xfrm>
          <a:prstGeom prst="rect">
            <a:avLst/>
          </a:prstGeom>
          <a:blipFill>
            <a:blip r:embed="rId4"/>
            <a:stretch>
              <a:fillRect/>
            </a:stretch>
          </a:blipFill>
          <a:ln>
            <a:noFill/>
          </a:ln>
        </p:spPr>
      </p:sp>
      <p:sp>
        <p:nvSpPr>
          <p:cNvPr id="129" name="Shape 129"/>
          <p:cNvSpPr txBox="1"/>
          <p:nvPr/>
        </p:nvSpPr>
        <p:spPr>
          <a:xfrm>
            <a:off x="669450" y="6189389"/>
            <a:ext cx="3570000" cy="3086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Aerial view of a valley in Panjao District, Bamyan</a:t>
            </a:r>
          </a:p>
        </p:txBody>
      </p:sp>
      <p:sp>
        <p:nvSpPr>
          <p:cNvPr id="130" name="Shape 130"/>
          <p:cNvSpPr txBox="1"/>
          <p:nvPr/>
        </p:nvSpPr>
        <p:spPr>
          <a:xfrm>
            <a:off x="5315400" y="6220289"/>
            <a:ext cx="2970599" cy="2468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Aerial view of the Lazir River, Nili, Daikundi.</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36" name="Shape 136"/>
          <p:cNvSpPr/>
          <p:nvPr/>
        </p:nvSpPr>
        <p:spPr>
          <a:xfrm>
            <a:off x="1062085" y="1600200"/>
            <a:ext cx="7178518" cy="4780606"/>
          </a:xfrm>
          <a:prstGeom prst="rect">
            <a:avLst/>
          </a:prstGeom>
          <a:blipFill>
            <a:blip r:embed="rId3"/>
            <a:stretch>
              <a:fillRect/>
            </a:stretch>
          </a:blipFill>
          <a:ln>
            <a:noFill/>
          </a:ln>
        </p:spPr>
      </p:sp>
      <p:sp>
        <p:nvSpPr>
          <p:cNvPr id="137" name="Shape 137"/>
          <p:cNvSpPr txBox="1"/>
          <p:nvPr/>
        </p:nvSpPr>
        <p:spPr>
          <a:xfrm>
            <a:off x="2430000" y="6380807"/>
            <a:ext cx="4283999" cy="3438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Aerial view of a colorful mountain in the Panjao District, Bamyan.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43" name="Shape 143"/>
          <p:cNvSpPr/>
          <p:nvPr/>
        </p:nvSpPr>
        <p:spPr>
          <a:xfrm>
            <a:off x="1470507" y="1598525"/>
            <a:ext cx="6202985" cy="4657013"/>
          </a:xfrm>
          <a:prstGeom prst="rect">
            <a:avLst/>
          </a:prstGeom>
          <a:blipFill>
            <a:blip r:embed="rId3"/>
            <a:stretch>
              <a:fillRect/>
            </a:stretch>
          </a:blipFill>
          <a:ln>
            <a:noFill/>
          </a:ln>
        </p:spPr>
      </p:sp>
      <p:sp>
        <p:nvSpPr>
          <p:cNvPr id="144" name="Shape 144"/>
          <p:cNvSpPr txBox="1"/>
          <p:nvPr/>
        </p:nvSpPr>
        <p:spPr>
          <a:xfrm>
            <a:off x="2212550" y="6311475"/>
            <a:ext cx="4336800" cy="1937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Band-e-Amir, Bamyan on June 20, 2009.</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50" name="Shape 150"/>
          <p:cNvSpPr/>
          <p:nvPr/>
        </p:nvSpPr>
        <p:spPr>
          <a:xfrm>
            <a:off x="1441100" y="1607350"/>
            <a:ext cx="6191250" cy="4648200"/>
          </a:xfrm>
          <a:prstGeom prst="rect">
            <a:avLst/>
          </a:prstGeom>
          <a:blipFill>
            <a:blip r:embed="rId3"/>
            <a:stretch>
              <a:fillRect/>
            </a:stretch>
          </a:blipFill>
          <a:ln>
            <a:noFill/>
          </a:ln>
        </p:spPr>
      </p:sp>
      <p:sp>
        <p:nvSpPr>
          <p:cNvPr id="151" name="Shape 151"/>
          <p:cNvSpPr txBox="1"/>
          <p:nvPr/>
        </p:nvSpPr>
        <p:spPr>
          <a:xfrm>
            <a:off x="3007350" y="6255550"/>
            <a:ext cx="3129299" cy="2555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Band-e-Amir, Bamyan on June 20, 2009.</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57" name="Shape 157"/>
          <p:cNvSpPr/>
          <p:nvPr/>
        </p:nvSpPr>
        <p:spPr>
          <a:xfrm>
            <a:off x="1070874" y="1551937"/>
            <a:ext cx="7116819" cy="4740368"/>
          </a:xfrm>
          <a:prstGeom prst="rect">
            <a:avLst/>
          </a:prstGeom>
          <a:blipFill>
            <a:blip r:embed="rId3"/>
            <a:stretch>
              <a:fillRect/>
            </a:stretch>
          </a:blipFill>
          <a:ln>
            <a:noFill/>
          </a:ln>
        </p:spPr>
      </p:sp>
      <p:sp>
        <p:nvSpPr>
          <p:cNvPr id="158" name="Shape 158"/>
          <p:cNvSpPr txBox="1"/>
          <p:nvPr/>
        </p:nvSpPr>
        <p:spPr>
          <a:xfrm>
            <a:off x="3429025" y="6292305"/>
            <a:ext cx="2714999" cy="3347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poetic night in Bamyan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164" name="Shape 164"/>
          <p:cNvSpPr/>
          <p:nvPr/>
        </p:nvSpPr>
        <p:spPr>
          <a:xfrm>
            <a:off x="979013" y="1562100"/>
            <a:ext cx="7168337" cy="4795921"/>
          </a:xfrm>
          <a:prstGeom prst="rect">
            <a:avLst/>
          </a:prstGeom>
          <a:blipFill>
            <a:blip r:embed="rId3"/>
            <a:stretch>
              <a:fillRect/>
            </a:stretch>
          </a:blipFill>
          <a:ln>
            <a:noFill/>
          </a:ln>
        </p:spPr>
      </p:sp>
      <p:sp>
        <p:nvSpPr>
          <p:cNvPr id="165" name="Shape 165"/>
          <p:cNvSpPr txBox="1"/>
          <p:nvPr/>
        </p:nvSpPr>
        <p:spPr>
          <a:xfrm>
            <a:off x="3217425" y="6399625"/>
            <a:ext cx="2873699" cy="2291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Red clouds in Nili, Daikundi at dusk.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Hazara Faces</a:t>
            </a:r>
          </a:p>
        </p:txBody>
      </p:sp>
      <p:sp>
        <p:nvSpPr>
          <p:cNvPr id="171" name="Shape 171"/>
          <p:cNvSpPr/>
          <p:nvPr/>
        </p:nvSpPr>
        <p:spPr>
          <a:xfrm>
            <a:off x="855449" y="1801312"/>
            <a:ext cx="2970600" cy="4136862"/>
          </a:xfrm>
          <a:prstGeom prst="rect">
            <a:avLst/>
          </a:prstGeom>
          <a:blipFill>
            <a:blip r:embed="rId3"/>
            <a:stretch>
              <a:fillRect/>
            </a:stretch>
          </a:blipFill>
          <a:ln>
            <a:noFill/>
          </a:ln>
        </p:spPr>
      </p:sp>
      <p:sp>
        <p:nvSpPr>
          <p:cNvPr id="172" name="Shape 172"/>
          <p:cNvSpPr txBox="1"/>
          <p:nvPr/>
        </p:nvSpPr>
        <p:spPr>
          <a:xfrm>
            <a:off x="828600" y="5932450"/>
            <a:ext cx="3164400" cy="5553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Boys from the Mirasi Valley, Sangtakht District, Daikundi Province.</a:t>
            </a:r>
          </a:p>
        </p:txBody>
      </p:sp>
      <p:sp>
        <p:nvSpPr>
          <p:cNvPr id="173" name="Shape 173"/>
          <p:cNvSpPr/>
          <p:nvPr/>
        </p:nvSpPr>
        <p:spPr>
          <a:xfrm>
            <a:off x="5210525" y="1720305"/>
            <a:ext cx="2866022" cy="4298877"/>
          </a:xfrm>
          <a:prstGeom prst="rect">
            <a:avLst/>
          </a:prstGeom>
          <a:blipFill>
            <a:blip r:embed="rId4"/>
            <a:stretch>
              <a:fillRect/>
            </a:stretch>
          </a:blipFill>
          <a:ln>
            <a:noFill/>
          </a:ln>
        </p:spPr>
      </p:sp>
      <p:sp>
        <p:nvSpPr>
          <p:cNvPr id="174" name="Shape 174"/>
          <p:cNvSpPr txBox="1"/>
          <p:nvPr/>
        </p:nvSpPr>
        <p:spPr>
          <a:xfrm>
            <a:off x="5100936" y="6099925"/>
            <a:ext cx="3085199" cy="3174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Hazara boy from the Khawat Village, Nawur District of Ghazni Province.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Hazaristan</a:t>
            </a:r>
          </a:p>
        </p:txBody>
      </p:sp>
      <p:sp>
        <p:nvSpPr>
          <p:cNvPr id="41" name="Shape 4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42" name="Shape 42"/>
          <p:cNvSpPr/>
          <p:nvPr/>
        </p:nvSpPr>
        <p:spPr>
          <a:xfrm>
            <a:off x="457200" y="1616731"/>
            <a:ext cx="6914325" cy="4934637"/>
          </a:xfrm>
          <a:prstGeom prst="rect">
            <a:avLst/>
          </a:prstGeom>
          <a:blipFill>
            <a:blip r:embed="rId3"/>
            <a:stretch>
              <a:fillRect/>
            </a:stretch>
          </a:blipFill>
          <a:ln>
            <a:noFill/>
          </a:ln>
        </p:spPr>
      </p:sp>
      <p:sp>
        <p:nvSpPr>
          <p:cNvPr id="43" name="Shape 43"/>
          <p:cNvSpPr txBox="1"/>
          <p:nvPr/>
        </p:nvSpPr>
        <p:spPr>
          <a:xfrm>
            <a:off x="7527925" y="1740900"/>
            <a:ext cx="925800" cy="4478099"/>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A narrow and dangerous mountain path in the Khedir district of Dai Kundi Province. During winter rainy seasons these passages are very dangerous  and many travelers lose their lives by falling into raging rivers.</a:t>
            </a:r>
          </a:p>
          <a:p>
            <a:endParaRPr/>
          </a:p>
          <a:p>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180" name="Shape 180"/>
          <p:cNvSpPr/>
          <p:nvPr/>
        </p:nvSpPr>
        <p:spPr>
          <a:xfrm>
            <a:off x="950665" y="1646829"/>
            <a:ext cx="2943010" cy="4419912"/>
          </a:xfrm>
          <a:prstGeom prst="rect">
            <a:avLst/>
          </a:prstGeom>
          <a:blipFill>
            <a:blip r:embed="rId3"/>
            <a:stretch>
              <a:fillRect/>
            </a:stretch>
          </a:blipFill>
          <a:ln>
            <a:noFill/>
          </a:ln>
        </p:spPr>
      </p:sp>
      <p:sp>
        <p:nvSpPr>
          <p:cNvPr id="181" name="Shape 181"/>
          <p:cNvSpPr txBox="1"/>
          <p:nvPr/>
        </p:nvSpPr>
        <p:spPr>
          <a:xfrm>
            <a:off x="905970" y="6152800"/>
            <a:ext cx="3032400" cy="3083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girl with her brother in Pul Band Shoy Village, Behsood 2 District, Maidan Province.</a:t>
            </a:r>
          </a:p>
        </p:txBody>
      </p:sp>
      <p:sp>
        <p:nvSpPr>
          <p:cNvPr id="182" name="Shape 182"/>
          <p:cNvSpPr/>
          <p:nvPr/>
        </p:nvSpPr>
        <p:spPr>
          <a:xfrm>
            <a:off x="5098010" y="1646829"/>
            <a:ext cx="3183027" cy="4238911"/>
          </a:xfrm>
          <a:prstGeom prst="rect">
            <a:avLst/>
          </a:prstGeom>
          <a:blipFill>
            <a:blip r:embed="rId4"/>
            <a:stretch>
              <a:fillRect/>
            </a:stretch>
          </a:blipFill>
          <a:ln>
            <a:noFill/>
          </a:ln>
        </p:spPr>
      </p:sp>
      <p:sp>
        <p:nvSpPr>
          <p:cNvPr id="183" name="Shape 183"/>
          <p:cNvSpPr txBox="1"/>
          <p:nvPr/>
        </p:nvSpPr>
        <p:spPr>
          <a:xfrm>
            <a:off x="5151273" y="5967725"/>
            <a:ext cx="3076500" cy="423000"/>
          </a:xfrm>
          <a:prstGeom prst="rect">
            <a:avLst/>
          </a:prstGeom>
          <a:noFill/>
        </p:spPr>
        <p:txBody>
          <a:bodyPr lIns="91425" tIns="91425" rIns="91425" bIns="91425" anchor="t" anchorCtr="0">
            <a:noAutofit/>
          </a:bodyPr>
          <a:lstStyle/>
          <a:p>
            <a:pPr lvl="0" rtl="0">
              <a:buNone/>
            </a:pPr>
            <a:r>
              <a:rPr lang="en" sz="1000"/>
              <a:t>An old man with a gallon of water and bag of bread at work on the Nili Airstrip, Daikundi. The work continues despite the extreme weather.</a:t>
            </a:r>
          </a:p>
          <a:p>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189" name="Shape 189"/>
          <p:cNvSpPr/>
          <p:nvPr/>
        </p:nvSpPr>
        <p:spPr>
          <a:xfrm>
            <a:off x="1144529" y="1573750"/>
            <a:ext cx="6643349" cy="4659872"/>
          </a:xfrm>
          <a:prstGeom prst="rect">
            <a:avLst/>
          </a:prstGeom>
          <a:blipFill>
            <a:blip r:embed="rId3"/>
            <a:stretch>
              <a:fillRect/>
            </a:stretch>
          </a:blipFill>
          <a:ln>
            <a:noFill/>
          </a:ln>
        </p:spPr>
      </p:sp>
      <p:sp>
        <p:nvSpPr>
          <p:cNvPr id="190" name="Shape 190"/>
          <p:cNvSpPr txBox="1"/>
          <p:nvPr/>
        </p:nvSpPr>
        <p:spPr>
          <a:xfrm>
            <a:off x="1187054" y="6233621"/>
            <a:ext cx="6558300" cy="2115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This young girl was too frightened to be photographed. She thought I might shoot her, and ran towards her house. (Shot in Nili, Daikundi)</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196" name="Shape 196"/>
          <p:cNvSpPr/>
          <p:nvPr/>
        </p:nvSpPr>
        <p:spPr>
          <a:xfrm>
            <a:off x="1405875" y="1651425"/>
            <a:ext cx="6191250" cy="4648200"/>
          </a:xfrm>
          <a:prstGeom prst="rect">
            <a:avLst/>
          </a:prstGeom>
          <a:blipFill>
            <a:blip r:embed="rId3"/>
            <a:stretch>
              <a:fillRect/>
            </a:stretch>
          </a:blipFill>
          <a:ln>
            <a:noFill/>
          </a:ln>
        </p:spPr>
      </p:sp>
      <p:sp>
        <p:nvSpPr>
          <p:cNvPr id="197" name="Shape 197"/>
          <p:cNvSpPr txBox="1"/>
          <p:nvPr/>
        </p:nvSpPr>
        <p:spPr>
          <a:xfrm>
            <a:off x="1266450" y="6237925"/>
            <a:ext cx="6611100" cy="2910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Children near Siah Chob Village, Sangtakht District, Daikundi. Look at the shoes of the girl on the right.  Notice the different colours, and both shoes are for the LEFT foot!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03" name="Shape 203"/>
          <p:cNvSpPr/>
          <p:nvPr/>
        </p:nvSpPr>
        <p:spPr>
          <a:xfrm>
            <a:off x="895585" y="1582662"/>
            <a:ext cx="7268938" cy="4706372"/>
          </a:xfrm>
          <a:prstGeom prst="rect">
            <a:avLst/>
          </a:prstGeom>
          <a:blipFill>
            <a:blip r:embed="rId3"/>
            <a:stretch>
              <a:fillRect/>
            </a:stretch>
          </a:blipFill>
          <a:ln>
            <a:noFill/>
          </a:ln>
        </p:spPr>
      </p:sp>
      <p:sp>
        <p:nvSpPr>
          <p:cNvPr id="204" name="Shape 204"/>
          <p:cNvSpPr txBox="1"/>
          <p:nvPr/>
        </p:nvSpPr>
        <p:spPr>
          <a:xfrm>
            <a:off x="2080325" y="6276200"/>
            <a:ext cx="5077499" cy="317400"/>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woman on horseback crosses Shah Tigh Pass, Khedir District Daikudi.</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10" name="Shape 210"/>
          <p:cNvSpPr/>
          <p:nvPr/>
        </p:nvSpPr>
        <p:spPr>
          <a:xfrm>
            <a:off x="1476375" y="1589725"/>
            <a:ext cx="6191250" cy="4648200"/>
          </a:xfrm>
          <a:prstGeom prst="rect">
            <a:avLst/>
          </a:prstGeom>
          <a:blipFill>
            <a:blip r:embed="rId3"/>
            <a:stretch>
              <a:fillRect/>
            </a:stretch>
          </a:blipFill>
          <a:ln>
            <a:noFill/>
          </a:ln>
        </p:spPr>
      </p:sp>
      <p:sp>
        <p:nvSpPr>
          <p:cNvPr id="211" name="Shape 211"/>
          <p:cNvSpPr txBox="1"/>
          <p:nvPr/>
        </p:nvSpPr>
        <p:spPr>
          <a:xfrm>
            <a:off x="899119" y="6237925"/>
            <a:ext cx="7245599" cy="2996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Some nervous faces from the Pusht Ruq Village, Khedir District, Daikundi Province. Though many parts of Daikundi Province have been affected by war, the Khedir District was one of the worst affected areas.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17" name="Shape 217"/>
          <p:cNvSpPr/>
          <p:nvPr/>
        </p:nvSpPr>
        <p:spPr>
          <a:xfrm>
            <a:off x="1423475" y="1580925"/>
            <a:ext cx="6191250" cy="4648200"/>
          </a:xfrm>
          <a:prstGeom prst="rect">
            <a:avLst/>
          </a:prstGeom>
          <a:blipFill>
            <a:blip r:embed="rId3"/>
            <a:stretch>
              <a:fillRect/>
            </a:stretch>
          </a:blipFill>
          <a:ln>
            <a:noFill/>
          </a:ln>
        </p:spPr>
      </p:sp>
      <p:sp>
        <p:nvSpPr>
          <p:cNvPr id="218" name="Shape 218"/>
          <p:cNvSpPr txBox="1"/>
          <p:nvPr/>
        </p:nvSpPr>
        <p:spPr>
          <a:xfrm>
            <a:off x="1410375" y="6320300"/>
            <a:ext cx="6179399" cy="2732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Men in Nili, Daikundi gazing at the raging Lazir River (2005)</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528637"/>
            <a:ext cx="8229600" cy="889200"/>
          </a:xfrm>
          <a:prstGeom prst="rect">
            <a:avLst/>
          </a:prstGeom>
        </p:spPr>
        <p:txBody>
          <a:bodyPr lIns="91425" tIns="91425" rIns="91425" bIns="91425" anchor="b" anchorCtr="0">
            <a:noAutofit/>
          </a:bodyPr>
          <a:lstStyle/>
          <a:p>
            <a:pPr lvl="0" algn="ctr" rtl="0">
              <a:buNone/>
            </a:pPr>
            <a:r>
              <a:rPr lang="en"/>
              <a:t>Hazara Faces</a:t>
            </a:r>
          </a:p>
        </p:txBody>
      </p:sp>
      <p:sp>
        <p:nvSpPr>
          <p:cNvPr id="224" name="Shape 224"/>
          <p:cNvSpPr/>
          <p:nvPr/>
        </p:nvSpPr>
        <p:spPr>
          <a:xfrm>
            <a:off x="1529275" y="1617087"/>
            <a:ext cx="6191250" cy="4505325"/>
          </a:xfrm>
          <a:prstGeom prst="rect">
            <a:avLst/>
          </a:prstGeom>
          <a:blipFill>
            <a:blip r:embed="rId3"/>
            <a:stretch>
              <a:fillRect/>
            </a:stretch>
          </a:blipFill>
          <a:ln>
            <a:noFill/>
          </a:ln>
        </p:spPr>
      </p:sp>
      <p:sp>
        <p:nvSpPr>
          <p:cNvPr id="225" name="Shape 225"/>
          <p:cNvSpPr txBox="1"/>
          <p:nvPr/>
        </p:nvSpPr>
        <p:spPr>
          <a:xfrm>
            <a:off x="1692475" y="6161625"/>
            <a:ext cx="5888400" cy="3878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Two young Hazara children play on a rocky bank of the Lazir River.</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31" name="Shape 231"/>
          <p:cNvSpPr/>
          <p:nvPr/>
        </p:nvSpPr>
        <p:spPr>
          <a:xfrm>
            <a:off x="1652689" y="1600200"/>
            <a:ext cx="5397894" cy="4610132"/>
          </a:xfrm>
          <a:prstGeom prst="rect">
            <a:avLst/>
          </a:prstGeom>
          <a:blipFill>
            <a:blip r:embed="rId3"/>
            <a:stretch>
              <a:fillRect/>
            </a:stretch>
          </a:blipFill>
          <a:ln>
            <a:noFill/>
          </a:ln>
        </p:spPr>
      </p:sp>
      <p:sp>
        <p:nvSpPr>
          <p:cNvPr id="232" name="Shape 232"/>
          <p:cNvSpPr txBox="1"/>
          <p:nvPr/>
        </p:nvSpPr>
        <p:spPr>
          <a:xfrm>
            <a:off x="1234059" y="6232150"/>
            <a:ext cx="6699000" cy="3614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He needs a stick to support his back, but still must work to survive. From Ashtarlai District, Daikundi.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38" name="Shape 238"/>
          <p:cNvSpPr/>
          <p:nvPr/>
        </p:nvSpPr>
        <p:spPr>
          <a:xfrm>
            <a:off x="1476375" y="1589725"/>
            <a:ext cx="6191250" cy="4648200"/>
          </a:xfrm>
          <a:prstGeom prst="rect">
            <a:avLst/>
          </a:prstGeom>
          <a:blipFill>
            <a:blip r:embed="rId3"/>
            <a:stretch>
              <a:fillRect/>
            </a:stretch>
          </a:blipFill>
          <a:ln>
            <a:noFill/>
          </a:ln>
        </p:spPr>
      </p:sp>
      <p:sp>
        <p:nvSpPr>
          <p:cNvPr id="239" name="Shape 239"/>
          <p:cNvSpPr txBox="1"/>
          <p:nvPr/>
        </p:nvSpPr>
        <p:spPr>
          <a:xfrm>
            <a:off x="1480900" y="6293850"/>
            <a:ext cx="6196799" cy="3260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Boys enjoy swimming in the Lazir River, Nili, Daikundi</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45" name="Shape 245"/>
          <p:cNvSpPr/>
          <p:nvPr/>
        </p:nvSpPr>
        <p:spPr>
          <a:xfrm>
            <a:off x="687855" y="1600200"/>
            <a:ext cx="3533188" cy="4365340"/>
          </a:xfrm>
          <a:prstGeom prst="rect">
            <a:avLst/>
          </a:prstGeom>
          <a:blipFill>
            <a:blip r:embed="rId3"/>
            <a:stretch>
              <a:fillRect/>
            </a:stretch>
          </a:blipFill>
          <a:ln>
            <a:noFill/>
          </a:ln>
        </p:spPr>
      </p:sp>
      <p:sp>
        <p:nvSpPr>
          <p:cNvPr id="246" name="Shape 246"/>
          <p:cNvSpPr/>
          <p:nvPr/>
        </p:nvSpPr>
        <p:spPr>
          <a:xfrm>
            <a:off x="5262036" y="1641116"/>
            <a:ext cx="2854974" cy="4283508"/>
          </a:xfrm>
          <a:prstGeom prst="rect">
            <a:avLst/>
          </a:prstGeom>
          <a:blipFill>
            <a:blip r:embed="rId4"/>
            <a:stretch>
              <a:fillRect/>
            </a:stretch>
          </a:blipFill>
          <a:ln>
            <a:noFill/>
          </a:ln>
        </p:spPr>
      </p:sp>
      <p:sp>
        <p:nvSpPr>
          <p:cNvPr id="247" name="Shape 247"/>
          <p:cNvSpPr txBox="1"/>
          <p:nvPr/>
        </p:nvSpPr>
        <p:spPr>
          <a:xfrm>
            <a:off x="5209625" y="6002950"/>
            <a:ext cx="3032400" cy="4142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young coal miner from the Du Aab Mekh Zarin Village, Kahmard District, Bamyan Province.</a:t>
            </a:r>
          </a:p>
        </p:txBody>
      </p:sp>
      <p:sp>
        <p:nvSpPr>
          <p:cNvPr id="248" name="Shape 248"/>
          <p:cNvSpPr txBox="1"/>
          <p:nvPr/>
        </p:nvSpPr>
        <p:spPr>
          <a:xfrm>
            <a:off x="581700" y="5924624"/>
            <a:ext cx="3869999" cy="4847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The bow is still a popular toy with children from the Upper Kissow Valley. Instead of arrows they shoot pebbles.  The Upper Kissow Valley is like heaven, and accordingly the people are loving and open.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Hazaristan</a:t>
            </a:r>
          </a:p>
        </p:txBody>
      </p:sp>
      <p:sp>
        <p:nvSpPr>
          <p:cNvPr id="49" name="Shape 4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50" name="Shape 50"/>
          <p:cNvSpPr/>
          <p:nvPr/>
        </p:nvSpPr>
        <p:spPr>
          <a:xfrm>
            <a:off x="1480422" y="1634438"/>
            <a:ext cx="6266552" cy="4174586"/>
          </a:xfrm>
          <a:prstGeom prst="rect">
            <a:avLst/>
          </a:prstGeom>
          <a:blipFill>
            <a:blip r:embed="rId3"/>
            <a:stretch>
              <a:fillRect/>
            </a:stretch>
          </a:blipFill>
          <a:ln>
            <a:noFill/>
          </a:ln>
        </p:spPr>
      </p:sp>
      <p:sp>
        <p:nvSpPr>
          <p:cNvPr id="51" name="Shape 51"/>
          <p:cNvSpPr txBox="1"/>
          <p:nvPr/>
        </p:nvSpPr>
        <p:spPr>
          <a:xfrm>
            <a:off x="766900" y="5809025"/>
            <a:ext cx="7527899" cy="714000"/>
          </a:xfrm>
          <a:prstGeom prst="rect">
            <a:avLst/>
          </a:prstGeom>
          <a:noFill/>
        </p:spPr>
        <p:txBody>
          <a:bodyPr lIns="91425" tIns="91425" rIns="91425" bIns="91425" anchor="t" anchorCtr="0">
            <a:noAutofit/>
          </a:bodyPr>
          <a:lstStyle/>
          <a:p>
            <a:pPr lvl="0" rtl="0">
              <a:buClr>
                <a:srgbClr val="000000"/>
              </a:buClr>
              <a:buSzPct val="110000"/>
              <a:buFont typeface="Arial"/>
              <a:buNone/>
            </a:pPr>
            <a:r>
              <a:rPr lang="en" sz="1000">
                <a:solidFill>
                  <a:srgbClr val="333333"/>
                </a:solidFill>
                <a:latin typeface="Verdana"/>
                <a:ea typeface="Verdana"/>
                <a:cs typeface="Verdana"/>
                <a:sym typeface="Verdana"/>
              </a:rPr>
              <a:t>During the winter season Daikundi's Nili is covered in snow, but in spring it is covered in white almond tree flowers. Just one day after Nawroz (New Year), almond trees bloom. This picture was taken on 22 March 2010. Dai Kundi is famous in Afghanistan for the best quality almonds.</a:t>
            </a:r>
          </a:p>
          <a:p>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54" name="Shape 254"/>
          <p:cNvSpPr/>
          <p:nvPr/>
        </p:nvSpPr>
        <p:spPr>
          <a:xfrm>
            <a:off x="1456831" y="1628875"/>
            <a:ext cx="6230337" cy="4135208"/>
          </a:xfrm>
          <a:prstGeom prst="rect">
            <a:avLst/>
          </a:prstGeom>
          <a:blipFill>
            <a:blip r:embed="rId3"/>
            <a:stretch>
              <a:fillRect/>
            </a:stretch>
          </a:blipFill>
          <a:ln>
            <a:noFill/>
          </a:ln>
        </p:spPr>
      </p:sp>
      <p:sp>
        <p:nvSpPr>
          <p:cNvPr id="255" name="Shape 255"/>
          <p:cNvSpPr txBox="1"/>
          <p:nvPr/>
        </p:nvSpPr>
        <p:spPr>
          <a:xfrm>
            <a:off x="1472100" y="5853100"/>
            <a:ext cx="6196799" cy="7226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cute girl, Fatima from Shah Neko Village, Nili Center, Daikundi Province swims in the Lazir River.</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61" name="Shape 261"/>
          <p:cNvSpPr/>
          <p:nvPr/>
        </p:nvSpPr>
        <p:spPr>
          <a:xfrm>
            <a:off x="1392554" y="1644912"/>
            <a:ext cx="6232145" cy="4631509"/>
          </a:xfrm>
          <a:prstGeom prst="rect">
            <a:avLst/>
          </a:prstGeom>
          <a:blipFill>
            <a:blip r:embed="rId3"/>
            <a:stretch>
              <a:fillRect/>
            </a:stretch>
          </a:blipFill>
          <a:ln>
            <a:noFill/>
          </a:ln>
        </p:spPr>
      </p:sp>
      <p:sp>
        <p:nvSpPr>
          <p:cNvPr id="262" name="Shape 262"/>
          <p:cNvSpPr txBox="1"/>
          <p:nvPr/>
        </p:nvSpPr>
        <p:spPr>
          <a:xfrm>
            <a:off x="1489725" y="6382000"/>
            <a:ext cx="6047100" cy="220499"/>
          </a:xfrm>
          <a:prstGeom prst="rect">
            <a:avLst/>
          </a:prstGeom>
          <a:noFill/>
        </p:spPr>
        <p:txBody>
          <a:bodyPr lIns="91425" tIns="91425" rIns="91425" bIns="91425" anchor="t" anchorCtr="0">
            <a:noAutofit/>
          </a:bodyPr>
          <a:lstStyle/>
          <a:p>
            <a:pPr algn="ctr">
              <a:buNone/>
            </a:pPr>
            <a:r>
              <a:rPr lang="en" sz="1000">
                <a:solidFill>
                  <a:srgbClr val="333333"/>
                </a:solidFill>
                <a:latin typeface="Verdana"/>
                <a:ea typeface="Verdana"/>
                <a:cs typeface="Verdana"/>
                <a:sym typeface="Verdana"/>
              </a:rPr>
              <a:t>A Hazara family heads to a clinic in the Kissow Valley, Kitti District, Daikundi Province.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68" name="Shape 268"/>
          <p:cNvSpPr/>
          <p:nvPr/>
        </p:nvSpPr>
        <p:spPr>
          <a:xfrm>
            <a:off x="1064966" y="1631262"/>
            <a:ext cx="6764231" cy="4506312"/>
          </a:xfrm>
          <a:prstGeom prst="rect">
            <a:avLst/>
          </a:prstGeom>
          <a:blipFill>
            <a:blip r:embed="rId3"/>
            <a:stretch>
              <a:fillRect/>
            </a:stretch>
          </a:blipFill>
          <a:ln>
            <a:noFill/>
          </a:ln>
        </p:spPr>
      </p:sp>
      <p:sp>
        <p:nvSpPr>
          <p:cNvPr id="269" name="Shape 269"/>
          <p:cNvSpPr txBox="1"/>
          <p:nvPr/>
        </p:nvSpPr>
        <p:spPr>
          <a:xfrm>
            <a:off x="1048986" y="6161625"/>
            <a:ext cx="6769799" cy="423000"/>
          </a:xfrm>
          <a:prstGeom prst="rect">
            <a:avLst/>
          </a:prstGeom>
          <a:noFill/>
        </p:spPr>
        <p:txBody>
          <a:bodyPr lIns="91425" tIns="91425" rIns="91425" bIns="91425" anchor="t" anchorCtr="0">
            <a:noAutofit/>
          </a:bodyPr>
          <a:lstStyle/>
          <a:p>
            <a:pPr lvl="0" algn="ctr" rtl="0">
              <a:buNone/>
            </a:pPr>
            <a:r>
              <a:rPr lang="en" sz="1000">
                <a:solidFill>
                  <a:srgbClr val="333333"/>
                </a:solidFill>
                <a:latin typeface="Verdana"/>
                <a:ea typeface="Verdana"/>
                <a:cs typeface="Verdana"/>
                <a:sym typeface="Verdana"/>
              </a:rPr>
              <a:t>A boy looks from a window in his house in Bamyan Center, Bamyan. </a:t>
            </a:r>
          </a:p>
          <a:p>
            <a:pPr algn="ctr">
              <a:buNone/>
            </a:pPr>
            <a:r>
              <a:rPr lang="en" sz="1000">
                <a:solidFill>
                  <a:srgbClr val="333333"/>
                </a:solidFill>
                <a:latin typeface="Verdana"/>
                <a:ea typeface="Verdana"/>
                <a:cs typeface="Verdana"/>
                <a:sym typeface="Verdana"/>
              </a:rPr>
              <a:t>Photo taken by Hameed Driver, Bamyan.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75" name="Shape 275"/>
          <p:cNvSpPr/>
          <p:nvPr/>
        </p:nvSpPr>
        <p:spPr>
          <a:xfrm>
            <a:off x="972472" y="1569587"/>
            <a:ext cx="6900853" cy="4597222"/>
          </a:xfrm>
          <a:prstGeom prst="rect">
            <a:avLst/>
          </a:prstGeom>
          <a:blipFill>
            <a:blip r:embed="rId3"/>
            <a:stretch>
              <a:fillRect/>
            </a:stretch>
          </a:blipFill>
          <a:ln>
            <a:noFill/>
          </a:ln>
        </p:spPr>
      </p:sp>
      <p:sp>
        <p:nvSpPr>
          <p:cNvPr id="276" name="Shape 276"/>
          <p:cNvSpPr txBox="1"/>
          <p:nvPr/>
        </p:nvSpPr>
        <p:spPr>
          <a:xfrm>
            <a:off x="989549" y="6117550"/>
            <a:ext cx="6866699" cy="423000"/>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Women in Hazaristan gather to weave carpet in autumn when they have less work in the fields. During spring and summer, they help men harvest and prepare for winter. Photo by Hameed Driver, Bamyan.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82" name="Shape 282"/>
          <p:cNvSpPr/>
          <p:nvPr/>
        </p:nvSpPr>
        <p:spPr>
          <a:xfrm>
            <a:off x="1391175" y="1589750"/>
            <a:ext cx="6191250" cy="4648200"/>
          </a:xfrm>
          <a:prstGeom prst="rect">
            <a:avLst/>
          </a:prstGeom>
          <a:blipFill>
            <a:blip r:embed="rId3"/>
            <a:stretch>
              <a:fillRect/>
            </a:stretch>
          </a:blipFill>
          <a:ln>
            <a:noFill/>
          </a:ln>
        </p:spPr>
      </p:sp>
      <p:sp>
        <p:nvSpPr>
          <p:cNvPr id="283" name="Shape 283"/>
          <p:cNvSpPr txBox="1"/>
          <p:nvPr/>
        </p:nvSpPr>
        <p:spPr>
          <a:xfrm>
            <a:off x="1392750" y="6196875"/>
            <a:ext cx="6188100" cy="361499"/>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Preparing for the long and harsh winter season in Bamyan. Photo by Hameed Driver, Bamyan.</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89" name="Shape 289"/>
          <p:cNvSpPr/>
          <p:nvPr/>
        </p:nvSpPr>
        <p:spPr>
          <a:xfrm>
            <a:off x="1540944" y="1578943"/>
            <a:ext cx="5953338" cy="4468384"/>
          </a:xfrm>
          <a:prstGeom prst="rect">
            <a:avLst/>
          </a:prstGeom>
          <a:blipFill>
            <a:blip r:embed="rId3"/>
            <a:stretch>
              <a:fillRect/>
            </a:stretch>
          </a:blipFill>
          <a:ln>
            <a:noFill/>
          </a:ln>
        </p:spPr>
      </p:sp>
      <p:sp>
        <p:nvSpPr>
          <p:cNvPr id="290" name="Shape 290"/>
          <p:cNvSpPr txBox="1"/>
          <p:nvPr/>
        </p:nvSpPr>
        <p:spPr>
          <a:xfrm>
            <a:off x="405513" y="5917925"/>
            <a:ext cx="8224200" cy="440699"/>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Excitement beams in the faces of young Hazara students in Bamyan-- both boys and girls. In most of Afghanistan, the government struggles to support education, because of the Taliban's constant threat.  Education flourishes in Hazara areas, but the government does little for education in these remote and isolated areas. Instead it focuses on places where people don't value modern education, especially the education of girls. Photo by Hameed Driver, Bamyan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296" name="Shape 296"/>
          <p:cNvSpPr/>
          <p:nvPr/>
        </p:nvSpPr>
        <p:spPr>
          <a:xfrm>
            <a:off x="1382332" y="1572075"/>
            <a:ext cx="6473317" cy="4860352"/>
          </a:xfrm>
          <a:prstGeom prst="rect">
            <a:avLst/>
          </a:prstGeom>
          <a:blipFill>
            <a:blip r:embed="rId3"/>
            <a:stretch>
              <a:fillRect/>
            </a:stretch>
          </a:blipFill>
          <a:ln>
            <a:noFill/>
          </a:ln>
        </p:spPr>
      </p:sp>
      <p:sp>
        <p:nvSpPr>
          <p:cNvPr id="297" name="Shape 297"/>
          <p:cNvSpPr txBox="1"/>
          <p:nvPr/>
        </p:nvSpPr>
        <p:spPr>
          <a:xfrm>
            <a:off x="1366310" y="6426075"/>
            <a:ext cx="6690299" cy="185100"/>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Girls carry their brothers in Bamyan Center, Bamyan. Photo by Hameed Driver, from Bamyan.</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504825"/>
            <a:ext cx="8229600" cy="912900"/>
          </a:xfrm>
          <a:prstGeom prst="rect">
            <a:avLst/>
          </a:prstGeom>
        </p:spPr>
        <p:txBody>
          <a:bodyPr lIns="91425" tIns="91425" rIns="91425" bIns="91425" anchor="b" anchorCtr="0">
            <a:noAutofit/>
          </a:bodyPr>
          <a:lstStyle/>
          <a:p>
            <a:pPr lvl="0" algn="ctr" rtl="0">
              <a:buNone/>
            </a:pPr>
            <a:r>
              <a:rPr lang="en"/>
              <a:t>Hazara Faces</a:t>
            </a:r>
          </a:p>
        </p:txBody>
      </p:sp>
      <p:sp>
        <p:nvSpPr>
          <p:cNvPr id="303" name="Shape 303"/>
          <p:cNvSpPr/>
          <p:nvPr/>
        </p:nvSpPr>
        <p:spPr>
          <a:xfrm>
            <a:off x="891548" y="1574087"/>
            <a:ext cx="7162951" cy="4688079"/>
          </a:xfrm>
          <a:prstGeom prst="rect">
            <a:avLst/>
          </a:prstGeom>
          <a:blipFill>
            <a:blip r:embed="rId3"/>
            <a:stretch>
              <a:fillRect/>
            </a:stretch>
          </a:blipFill>
          <a:ln>
            <a:noFill/>
          </a:ln>
        </p:spPr>
      </p:sp>
      <p:sp>
        <p:nvSpPr>
          <p:cNvPr id="304" name="Shape 304"/>
          <p:cNvSpPr txBox="1"/>
          <p:nvPr/>
        </p:nvSpPr>
        <p:spPr>
          <a:xfrm>
            <a:off x="942659" y="6285025"/>
            <a:ext cx="6743400" cy="520199"/>
          </a:xfrm>
          <a:prstGeom prst="rect">
            <a:avLst/>
          </a:prstGeom>
          <a:noFill/>
        </p:spPr>
        <p:txBody>
          <a:bodyPr lIns="91425" tIns="91425" rIns="91425" bIns="91425" anchor="t" anchorCtr="0">
            <a:noAutofit/>
          </a:bodyPr>
          <a:lstStyle/>
          <a:p>
            <a:pPr algn="ctr">
              <a:buNone/>
            </a:pPr>
            <a:r>
              <a:rPr lang="en" sz="1000"/>
              <a:t>Chardeh village, Darasouf district, Samangan province.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520700"/>
            <a:ext cx="8229600" cy="896999"/>
          </a:xfrm>
          <a:prstGeom prst="rect">
            <a:avLst/>
          </a:prstGeom>
        </p:spPr>
        <p:txBody>
          <a:bodyPr lIns="91425" tIns="91425" rIns="91425" bIns="91425" anchor="b" anchorCtr="0">
            <a:noAutofit/>
          </a:bodyPr>
          <a:lstStyle/>
          <a:p>
            <a:pPr lvl="0" algn="ctr" rtl="0">
              <a:buNone/>
            </a:pPr>
            <a:r>
              <a:rPr lang="en"/>
              <a:t>Hazara Faces</a:t>
            </a:r>
          </a:p>
        </p:txBody>
      </p:sp>
      <p:sp>
        <p:nvSpPr>
          <p:cNvPr id="310" name="Shape 310"/>
          <p:cNvSpPr/>
          <p:nvPr/>
        </p:nvSpPr>
        <p:spPr>
          <a:xfrm>
            <a:off x="1476375" y="1589725"/>
            <a:ext cx="6191250" cy="4648200"/>
          </a:xfrm>
          <a:prstGeom prst="rect">
            <a:avLst/>
          </a:prstGeom>
          <a:blipFill>
            <a:blip r:embed="rId3"/>
            <a:stretch>
              <a:fillRect/>
            </a:stretch>
          </a:blipFill>
          <a:ln>
            <a:noFill/>
          </a:ln>
        </p:spPr>
      </p:sp>
      <p:sp>
        <p:nvSpPr>
          <p:cNvPr id="311" name="Shape 311"/>
          <p:cNvSpPr txBox="1"/>
          <p:nvPr/>
        </p:nvSpPr>
        <p:spPr>
          <a:xfrm>
            <a:off x="1251725" y="6237925"/>
            <a:ext cx="6761100" cy="370200"/>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Colorfully dressed girls and women are a contrast to the stark Bamyan village landscape.  Photo  by Hameed Driver, Bamyan.</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317" name="Shape 317"/>
          <p:cNvSpPr/>
          <p:nvPr/>
        </p:nvSpPr>
        <p:spPr>
          <a:xfrm>
            <a:off x="5224300" y="1610831"/>
            <a:ext cx="3200399" cy="4810125"/>
          </a:xfrm>
          <a:prstGeom prst="rect">
            <a:avLst/>
          </a:prstGeom>
          <a:blipFill>
            <a:blip r:embed="rId3"/>
            <a:stretch>
              <a:fillRect/>
            </a:stretch>
          </a:blipFill>
          <a:ln>
            <a:noFill/>
          </a:ln>
        </p:spPr>
      </p:sp>
      <p:sp>
        <p:nvSpPr>
          <p:cNvPr id="318" name="Shape 318"/>
          <p:cNvSpPr/>
          <p:nvPr/>
        </p:nvSpPr>
        <p:spPr>
          <a:xfrm>
            <a:off x="855343" y="1602787"/>
            <a:ext cx="3340206" cy="4787457"/>
          </a:xfrm>
          <a:prstGeom prst="rect">
            <a:avLst/>
          </a:prstGeom>
          <a:blipFill>
            <a:blip r:embed="rId4"/>
            <a:stretch>
              <a:fillRect/>
            </a:stretch>
          </a:blipFill>
          <a:ln>
            <a:noFill/>
          </a:ln>
        </p:spPr>
      </p:sp>
      <p:sp>
        <p:nvSpPr>
          <p:cNvPr id="319" name="Shape 319"/>
          <p:cNvSpPr txBox="1"/>
          <p:nvPr/>
        </p:nvSpPr>
        <p:spPr>
          <a:xfrm>
            <a:off x="4306350" y="5837400"/>
            <a:ext cx="827999" cy="730499"/>
          </a:xfrm>
          <a:prstGeom prst="rect">
            <a:avLst/>
          </a:prstGeom>
          <a:noFill/>
        </p:spPr>
        <p:txBody>
          <a:bodyPr lIns="91425" tIns="91425" rIns="91425" bIns="91425" anchor="t" anchorCtr="0">
            <a:noAutofit/>
          </a:bodyPr>
          <a:lstStyle/>
          <a:p>
            <a:pPr>
              <a:buNone/>
            </a:pPr>
            <a:r>
              <a:rPr lang="en" sz="1100"/>
              <a:t>Photos by By Basir Seerat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Hazaristan</a:t>
            </a:r>
          </a:p>
        </p:txBody>
      </p:sp>
      <p:sp>
        <p:nvSpPr>
          <p:cNvPr id="57" name="Shape 5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58" name="Shape 58"/>
          <p:cNvSpPr/>
          <p:nvPr/>
        </p:nvSpPr>
        <p:spPr>
          <a:xfrm>
            <a:off x="1291272" y="1678087"/>
            <a:ext cx="6605552" cy="4400134"/>
          </a:xfrm>
          <a:prstGeom prst="rect">
            <a:avLst/>
          </a:prstGeom>
          <a:blipFill>
            <a:blip r:embed="rId3"/>
            <a:stretch>
              <a:fillRect/>
            </a:stretch>
          </a:blipFill>
          <a:ln>
            <a:noFill/>
          </a:ln>
        </p:spPr>
      </p:sp>
      <p:sp>
        <p:nvSpPr>
          <p:cNvPr id="59" name="Shape 59"/>
          <p:cNvSpPr txBox="1"/>
          <p:nvPr/>
        </p:nvSpPr>
        <p:spPr>
          <a:xfrm>
            <a:off x="2706175" y="6196875"/>
            <a:ext cx="3596399" cy="229199"/>
          </a:xfrm>
          <a:prstGeom prst="rect">
            <a:avLst/>
          </a:prstGeom>
          <a:noFill/>
        </p:spPr>
        <p:txBody>
          <a:bodyPr lIns="91425" tIns="91425" rIns="91425" bIns="91425" anchor="t" anchorCtr="0">
            <a:noAutofit/>
          </a:bodyPr>
          <a:lstStyle/>
          <a:p>
            <a:pPr lvl="0" algn="ctr" rtl="0">
              <a:buNone/>
            </a:pPr>
            <a:r>
              <a:rPr lang="en" sz="1000">
                <a:solidFill>
                  <a:srgbClr val="333333"/>
                </a:solidFill>
                <a:latin typeface="Verdana"/>
                <a:ea typeface="Verdana"/>
                <a:cs typeface="Verdana"/>
                <a:sym typeface="Verdana"/>
              </a:rPr>
              <a:t>Nili in winter (Dec. 2009)</a:t>
            </a:r>
          </a:p>
          <a:p>
            <a:endParaRPr/>
          </a:p>
          <a:p>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325" name="Shape 325"/>
          <p:cNvSpPr/>
          <p:nvPr/>
        </p:nvSpPr>
        <p:spPr>
          <a:xfrm>
            <a:off x="1128487" y="1642237"/>
            <a:ext cx="6703080" cy="4473041"/>
          </a:xfrm>
          <a:prstGeom prst="rect">
            <a:avLst/>
          </a:prstGeom>
          <a:blipFill>
            <a:blip r:embed="rId3"/>
            <a:stretch>
              <a:fillRect/>
            </a:stretch>
          </a:blipFill>
          <a:ln>
            <a:noFill/>
          </a:ln>
        </p:spPr>
      </p:sp>
      <p:sp>
        <p:nvSpPr>
          <p:cNvPr id="326" name="Shape 326"/>
          <p:cNvSpPr txBox="1"/>
          <p:nvPr/>
        </p:nvSpPr>
        <p:spPr>
          <a:xfrm>
            <a:off x="3525950" y="6152800"/>
            <a:ext cx="2829599" cy="264600"/>
          </a:xfrm>
          <a:prstGeom prst="rect">
            <a:avLst/>
          </a:prstGeom>
          <a:noFill/>
        </p:spPr>
        <p:txBody>
          <a:bodyPr lIns="91425" tIns="91425" rIns="91425" bIns="91425" anchor="t" anchorCtr="0">
            <a:noAutofit/>
          </a:bodyPr>
          <a:lstStyle/>
          <a:p>
            <a:pPr lvl="0" rtl="0">
              <a:buClr>
                <a:srgbClr val="000000"/>
              </a:buClr>
              <a:buSzPct val="100000"/>
              <a:buFont typeface="Arial"/>
              <a:buNone/>
            </a:pPr>
            <a:r>
              <a:rPr lang="en" sz="1100"/>
              <a:t>The Hazara insist on educating girls.       Photo by By Basir Seerat</a:t>
            </a:r>
          </a:p>
          <a:p>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Faces</a:t>
            </a:r>
          </a:p>
        </p:txBody>
      </p:sp>
      <p:sp>
        <p:nvSpPr>
          <p:cNvPr id="332" name="Shape 332"/>
          <p:cNvSpPr/>
          <p:nvPr/>
        </p:nvSpPr>
        <p:spPr>
          <a:xfrm>
            <a:off x="1617006" y="1636962"/>
            <a:ext cx="6074537" cy="4555638"/>
          </a:xfrm>
          <a:prstGeom prst="rect">
            <a:avLst/>
          </a:prstGeom>
          <a:blipFill>
            <a:blip r:embed="rId3"/>
            <a:stretch>
              <a:fillRect/>
            </a:stretch>
          </a:blipFill>
          <a:ln>
            <a:noFill/>
          </a:ln>
        </p:spPr>
      </p:sp>
      <p:sp>
        <p:nvSpPr>
          <p:cNvPr id="333" name="Shape 333"/>
          <p:cNvSpPr txBox="1"/>
          <p:nvPr/>
        </p:nvSpPr>
        <p:spPr>
          <a:xfrm>
            <a:off x="2261025" y="6152825"/>
            <a:ext cx="4786499" cy="378900"/>
          </a:xfrm>
          <a:prstGeom prst="rect">
            <a:avLst/>
          </a:prstGeom>
          <a:noFill/>
        </p:spPr>
        <p:txBody>
          <a:bodyPr lIns="91425" tIns="91425" rIns="91425" bIns="91425" anchor="t" anchorCtr="0">
            <a:noAutofit/>
          </a:bodyPr>
          <a:lstStyle/>
          <a:p>
            <a:pPr algn="ctr">
              <a:buNone/>
            </a:pPr>
            <a:r>
              <a:rPr lang="en" sz="1100"/>
              <a:t>A school in Daikondi. Photo by Muhammad Raja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Persecution of the Hazara people</a:t>
            </a:r>
          </a:p>
        </p:txBody>
      </p:sp>
      <p:sp>
        <p:nvSpPr>
          <p:cNvPr id="339" name="Shape 339"/>
          <p:cNvSpPr/>
          <p:nvPr/>
        </p:nvSpPr>
        <p:spPr>
          <a:xfrm>
            <a:off x="900112" y="1704550"/>
            <a:ext cx="7343775" cy="3695700"/>
          </a:xfrm>
          <a:prstGeom prst="rect">
            <a:avLst/>
          </a:prstGeom>
          <a:blipFill>
            <a:blip r:embed="rId3"/>
            <a:stretch>
              <a:fillRect/>
            </a:stretch>
          </a:blipFill>
          <a:ln>
            <a:noFill/>
          </a:ln>
        </p:spPr>
      </p:sp>
      <p:sp>
        <p:nvSpPr>
          <p:cNvPr id="340" name="Shape 340"/>
          <p:cNvSpPr txBox="1"/>
          <p:nvPr/>
        </p:nvSpPr>
        <p:spPr>
          <a:xfrm>
            <a:off x="1544100" y="5500500"/>
            <a:ext cx="6055799" cy="846299"/>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Hawke's Bay Herald, Volume XXVIII, Issue 9508, 20 October 1893, Page 2 INDIA.  </a:t>
            </a:r>
            <a:r>
              <a:rPr lang="en" sz="1000" b="1">
                <a:solidFill>
                  <a:srgbClr val="333333"/>
                </a:solidFill>
                <a:latin typeface="Verdana"/>
                <a:ea typeface="Verdana"/>
                <a:cs typeface="Verdana"/>
                <a:sym typeface="Verdana"/>
              </a:rPr>
              <a:t>"CALCUTTA, October 19. It is reported that the Ameer of Afghanistan has sold 10,000 Hazara captives to pay the expenses Incurred in suppressing the revolt."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46" name="Shape 346"/>
          <p:cNvSpPr/>
          <p:nvPr/>
        </p:nvSpPr>
        <p:spPr>
          <a:xfrm>
            <a:off x="767997" y="2117775"/>
            <a:ext cx="7272499" cy="4065135"/>
          </a:xfrm>
          <a:prstGeom prst="rect">
            <a:avLst/>
          </a:prstGeom>
          <a:blipFill>
            <a:blip r:embed="rId3"/>
            <a:stretch>
              <a:fillRect/>
            </a:stretch>
          </a:blipFill>
          <a:ln>
            <a:noFill/>
          </a:ln>
        </p:spPr>
      </p:sp>
      <p:sp>
        <p:nvSpPr>
          <p:cNvPr id="347" name="Shape 347"/>
          <p:cNvSpPr/>
          <p:nvPr/>
        </p:nvSpPr>
        <p:spPr>
          <a:xfrm>
            <a:off x="976112" y="1721125"/>
            <a:ext cx="6856268" cy="437314"/>
          </a:xfrm>
          <a:prstGeom prst="rect">
            <a:avLst/>
          </a:prstGeom>
          <a:blipFill>
            <a:blip r:embed="rId4"/>
            <a:stretch>
              <a:fillRect/>
            </a:stretch>
          </a:blipFill>
          <a:ln>
            <a:noFill/>
          </a:ln>
        </p:spPr>
      </p:sp>
      <p:sp>
        <p:nvSpPr>
          <p:cNvPr id="348" name="Shape 348"/>
          <p:cNvSpPr txBox="1"/>
          <p:nvPr/>
        </p:nvSpPr>
        <p:spPr>
          <a:xfrm>
            <a:off x="2706175" y="6047050"/>
            <a:ext cx="5385900" cy="361499"/>
          </a:xfrm>
          <a:prstGeom prst="rect">
            <a:avLst/>
          </a:prstGeom>
          <a:noFill/>
        </p:spPr>
        <p:txBody>
          <a:bodyPr lIns="91425" tIns="91425" rIns="91425" bIns="91425" anchor="t" anchorCtr="0">
            <a:noAutofit/>
          </a:bodyPr>
          <a:lstStyle/>
          <a:p>
            <a:pPr>
              <a:buNone/>
            </a:pPr>
            <a:r>
              <a:rPr lang="en"/>
              <a:t>Thames Star, Volume XXIII, Issue 7241, 20 July 1892, Page 2</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54" name="Shape 354"/>
          <p:cNvSpPr/>
          <p:nvPr/>
        </p:nvSpPr>
        <p:spPr>
          <a:xfrm>
            <a:off x="1135212" y="1600200"/>
            <a:ext cx="5063546" cy="4013833"/>
          </a:xfrm>
          <a:prstGeom prst="rect">
            <a:avLst/>
          </a:prstGeom>
          <a:blipFill>
            <a:blip r:embed="rId3"/>
            <a:stretch>
              <a:fillRect/>
            </a:stretch>
          </a:blipFill>
          <a:ln>
            <a:noFill/>
          </a:ln>
        </p:spPr>
      </p:sp>
      <p:sp>
        <p:nvSpPr>
          <p:cNvPr id="355" name="Shape 355"/>
          <p:cNvSpPr txBox="1"/>
          <p:nvPr/>
        </p:nvSpPr>
        <p:spPr>
          <a:xfrm>
            <a:off x="1004900" y="5976500"/>
            <a:ext cx="5535899" cy="405599"/>
          </a:xfrm>
          <a:prstGeom prst="rect">
            <a:avLst/>
          </a:prstGeom>
          <a:noFill/>
        </p:spPr>
        <p:txBody>
          <a:bodyPr lIns="91425" tIns="91425" rIns="91425" bIns="91425" anchor="t" anchorCtr="0">
            <a:noAutofit/>
          </a:bodyPr>
          <a:lstStyle/>
          <a:p>
            <a:pPr algn="r">
              <a:buNone/>
            </a:pPr>
            <a:r>
              <a:rPr lang="en" sz="900">
                <a:latin typeface="Verdana"/>
                <a:ea typeface="Verdana"/>
                <a:cs typeface="Verdana"/>
                <a:sym typeface="Verdana"/>
              </a:rPr>
              <a:t>Manawatu Herald , 23 July 1892, Page 2</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61" name="Shape 361"/>
          <p:cNvSpPr/>
          <p:nvPr/>
        </p:nvSpPr>
        <p:spPr>
          <a:xfrm>
            <a:off x="1911473" y="1600200"/>
            <a:ext cx="6775327" cy="4941392"/>
          </a:xfrm>
          <a:prstGeom prst="rect">
            <a:avLst/>
          </a:prstGeom>
          <a:blipFill>
            <a:blip r:embed="rId3"/>
            <a:stretch>
              <a:fillRect/>
            </a:stretch>
          </a:blipFill>
          <a:ln>
            <a:noFill/>
          </a:ln>
        </p:spPr>
      </p:sp>
      <p:sp>
        <p:nvSpPr>
          <p:cNvPr id="362" name="Shape 362"/>
          <p:cNvSpPr txBox="1"/>
          <p:nvPr/>
        </p:nvSpPr>
        <p:spPr>
          <a:xfrm>
            <a:off x="581775" y="1674850"/>
            <a:ext cx="1269299" cy="2926800"/>
          </a:xfrm>
          <a:prstGeom prst="rect">
            <a:avLst/>
          </a:prstGeom>
          <a:noFill/>
        </p:spPr>
        <p:txBody>
          <a:bodyPr lIns="91425" tIns="91425" rIns="91425" bIns="91425" anchor="t" anchorCtr="0">
            <a:noAutofit/>
          </a:bodyPr>
          <a:lstStyle/>
          <a:p>
            <a:pPr lvl="0" rtl="0">
              <a:buNone/>
            </a:pPr>
            <a:r>
              <a:rPr lang="en" sz="1100" b="1">
                <a:solidFill>
                  <a:srgbClr val="222222"/>
                </a:solidFill>
                <a:latin typeface="Times New Roman"/>
                <a:ea typeface="Times New Roman"/>
                <a:cs typeface="Times New Roman"/>
                <a:sym typeface="Times New Roman"/>
              </a:rPr>
              <a:t>THE AMIR OF AFGHANISTAN CONDEMNING TO DEATH </a:t>
            </a:r>
            <a:r>
              <a:rPr lang="en" sz="1100" b="1">
                <a:latin typeface="Times New Roman"/>
                <a:ea typeface="Times New Roman"/>
                <a:cs typeface="Times New Roman"/>
                <a:sym typeface="Times New Roman"/>
              </a:rPr>
              <a:t>HAZARA PRISONERS OF WAR</a:t>
            </a:r>
            <a:r>
              <a:rPr lang="en" sz="1200" b="1">
                <a:solidFill>
                  <a:srgbClr val="222222"/>
                </a:solidFill>
                <a:latin typeface="Times New Roman"/>
                <a:ea typeface="Times New Roman"/>
                <a:cs typeface="Times New Roman"/>
                <a:sym typeface="Times New Roman"/>
              </a:rPr>
              <a:t> . </a:t>
            </a:r>
          </a:p>
          <a:p>
            <a:endParaRPr/>
          </a:p>
          <a:p>
            <a:pPr>
              <a:buNone/>
            </a:pPr>
            <a:r>
              <a:rPr lang="en" sz="1200" i="1">
                <a:solidFill>
                  <a:srgbClr val="222222"/>
                </a:solidFill>
                <a:latin typeface="Times New Roman"/>
                <a:ea typeface="Times New Roman"/>
                <a:cs typeface="Times New Roman"/>
                <a:sym typeface="Times New Roman"/>
              </a:rPr>
              <a:t>The </a:t>
            </a:r>
            <a:r>
              <a:rPr lang="en" sz="1200" i="1">
                <a:latin typeface="Times New Roman"/>
                <a:ea typeface="Times New Roman"/>
                <a:cs typeface="Times New Roman"/>
                <a:sym typeface="Times New Roman"/>
              </a:rPr>
              <a:t>Graphic</a:t>
            </a:r>
            <a:r>
              <a:rPr lang="en" sz="1200" i="1">
                <a:solidFill>
                  <a:srgbClr val="222222"/>
                </a:solidFill>
                <a:latin typeface="Times New Roman"/>
                <a:ea typeface="Times New Roman"/>
                <a:cs typeface="Times New Roman"/>
                <a:sym typeface="Times New Roman"/>
              </a:rPr>
              <a:t> (London, England), Saturday, November 4, 1893</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68" name="Shape 368"/>
          <p:cNvSpPr/>
          <p:nvPr/>
        </p:nvSpPr>
        <p:spPr>
          <a:xfrm>
            <a:off x="500600" y="1647987"/>
            <a:ext cx="6498178" cy="4698423"/>
          </a:xfrm>
          <a:prstGeom prst="rect">
            <a:avLst/>
          </a:prstGeom>
          <a:blipFill>
            <a:blip r:embed="rId3"/>
            <a:stretch>
              <a:fillRect/>
            </a:stretch>
          </a:blipFill>
          <a:ln>
            <a:noFill/>
          </a:ln>
        </p:spPr>
      </p:sp>
      <p:sp>
        <p:nvSpPr>
          <p:cNvPr id="369" name="Shape 369"/>
          <p:cNvSpPr txBox="1"/>
          <p:nvPr/>
        </p:nvSpPr>
        <p:spPr>
          <a:xfrm>
            <a:off x="7166560" y="5451699"/>
            <a:ext cx="1481099" cy="802199"/>
          </a:xfrm>
          <a:prstGeom prst="rect">
            <a:avLst/>
          </a:prstGeom>
          <a:noFill/>
        </p:spPr>
        <p:txBody>
          <a:bodyPr lIns="91425" tIns="91425" rIns="91425" bIns="91425" anchor="t" anchorCtr="0">
            <a:noAutofit/>
          </a:bodyPr>
          <a:lstStyle/>
          <a:p>
            <a:pPr>
              <a:buNone/>
            </a:pPr>
            <a:r>
              <a:rPr lang="en" sz="1200" i="1">
                <a:latin typeface="Times New Roman"/>
                <a:ea typeface="Times New Roman"/>
                <a:cs typeface="Times New Roman"/>
                <a:sym typeface="Times New Roman"/>
              </a:rPr>
              <a:t>Hawke's Bay Herald, Volume XXVII, Issue 9128, 11 August 1892, Page 3</a:t>
            </a:r>
          </a:p>
        </p:txBody>
      </p:sp>
      <p:sp>
        <p:nvSpPr>
          <p:cNvPr id="370" name="Shape 370"/>
          <p:cNvSpPr txBox="1"/>
          <p:nvPr/>
        </p:nvSpPr>
        <p:spPr>
          <a:xfrm>
            <a:off x="7325200" y="1956900"/>
            <a:ext cx="1198799" cy="2706300"/>
          </a:xfrm>
          <a:prstGeom prst="rect">
            <a:avLst/>
          </a:prstGeom>
          <a:noFill/>
        </p:spPr>
        <p:txBody>
          <a:bodyPr lIns="91425" tIns="91425" rIns="91425" bIns="91425" anchor="t" anchorCtr="0">
            <a:noAutofit/>
          </a:bodyPr>
          <a:lstStyle/>
          <a:p>
            <a:pPr lvl="0" algn="ctr" rtl="0">
              <a:buNone/>
            </a:pPr>
            <a:r>
              <a:rPr lang="en" sz="2400"/>
              <a:t>Hazara</a:t>
            </a:r>
          </a:p>
          <a:p>
            <a:pPr lvl="0" algn="ctr" rtl="0">
              <a:buNone/>
            </a:pPr>
            <a:r>
              <a:rPr lang="en" sz="2400"/>
              <a:t>Land</a:t>
            </a:r>
          </a:p>
          <a:p>
            <a:pPr lvl="0" algn="ctr" rtl="0">
              <a:buNone/>
            </a:pPr>
            <a:r>
              <a:rPr lang="en" sz="4800"/>
              <a:t>1</a:t>
            </a:r>
          </a:p>
          <a:p>
            <a:pPr lvl="0" algn="ctr" rtl="0">
              <a:buNone/>
            </a:pPr>
            <a:r>
              <a:rPr lang="en" sz="4800"/>
              <a:t>8</a:t>
            </a:r>
          </a:p>
          <a:p>
            <a:pPr lvl="0" algn="ctr" rtl="0">
              <a:buNone/>
            </a:pPr>
            <a:r>
              <a:rPr lang="en" sz="4800"/>
              <a:t>9</a:t>
            </a:r>
          </a:p>
          <a:p>
            <a:pPr algn="ctr">
              <a:buNone/>
            </a:pPr>
            <a:r>
              <a:rPr lang="en" sz="4800"/>
              <a:t>2</a:t>
            </a:r>
          </a:p>
        </p:txBody>
      </p:sp>
      <p:sp>
        <p:nvSpPr>
          <p:cNvPr id="371" name="Shape 371"/>
          <p:cNvSpPr txBox="1"/>
          <p:nvPr/>
        </p:nvSpPr>
        <p:spPr>
          <a:xfrm rot="-255957">
            <a:off x="1567964" y="6058208"/>
            <a:ext cx="5174335" cy="399827"/>
          </a:xfrm>
          <a:prstGeom prst="rect">
            <a:avLst/>
          </a:prstGeom>
          <a:solidFill>
            <a:srgbClr val="980000"/>
          </a:solidFill>
          <a:ln w="9525" cap="flat">
            <a:solidFill>
              <a:schemeClr val="accent1"/>
            </a:solidFill>
            <a:prstDash val="solid"/>
            <a:round/>
            <a:headEnd type="none" w="med" len="med"/>
            <a:tailEnd type="none" w="med" len="med"/>
          </a:ln>
        </p:spPr>
        <p:txBody>
          <a:bodyPr lIns="91425" tIns="91425" rIns="91425" bIns="91425" anchor="t" anchorCtr="0">
            <a:noAutofit/>
          </a:bodyPr>
          <a:lstStyle/>
          <a:p>
            <a:pPr>
              <a:buNone/>
            </a:pPr>
            <a:r>
              <a:rPr lang="en" b="1">
                <a:solidFill>
                  <a:schemeClr val="lt1"/>
                </a:solidFill>
                <a:latin typeface="Verdana"/>
                <a:ea typeface="Verdana"/>
                <a:cs typeface="Verdana"/>
                <a:sym typeface="Verdana"/>
              </a:rPr>
              <a:t>Pashtun Kuchi attacks from 19th to 21th century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77" name="Shape 377"/>
          <p:cNvSpPr/>
          <p:nvPr/>
        </p:nvSpPr>
        <p:spPr>
          <a:xfrm>
            <a:off x="457200" y="1563712"/>
            <a:ext cx="6579212" cy="4937556"/>
          </a:xfrm>
          <a:prstGeom prst="rect">
            <a:avLst/>
          </a:prstGeom>
          <a:blipFill>
            <a:blip r:embed="rId3"/>
            <a:stretch>
              <a:fillRect/>
            </a:stretch>
          </a:blipFill>
          <a:ln>
            <a:noFill/>
          </a:ln>
        </p:spPr>
      </p:sp>
      <p:sp>
        <p:nvSpPr>
          <p:cNvPr id="378" name="Shape 378"/>
          <p:cNvSpPr txBox="1"/>
          <p:nvPr/>
        </p:nvSpPr>
        <p:spPr>
          <a:xfrm>
            <a:off x="7036412" y="1563712"/>
            <a:ext cx="1630800" cy="4900799"/>
          </a:xfrm>
          <a:prstGeom prst="rect">
            <a:avLst/>
          </a:prstGeom>
          <a:noFill/>
        </p:spPr>
        <p:txBody>
          <a:bodyPr lIns="91425" tIns="91425" rIns="91425" bIns="91425" anchor="t" anchorCtr="0">
            <a:noAutofit/>
          </a:bodyPr>
          <a:lstStyle/>
          <a:p>
            <a:pPr lvl="0" rtl="0">
              <a:buNone/>
            </a:pPr>
            <a:r>
              <a:rPr lang="en" sz="1200"/>
              <a:t>Kuchi-Pashtun attack  Hazaras, looting, burning Hazara homes and claiming Hazara land based on Pashtun Ameer's Farman.</a:t>
            </a:r>
          </a:p>
          <a:p>
            <a:pPr lvl="0" algn="ctr" rtl="0">
              <a:buNone/>
            </a:pPr>
            <a:r>
              <a:rPr lang="en" sz="6000"/>
              <a:t>2</a:t>
            </a:r>
          </a:p>
          <a:p>
            <a:pPr lvl="0" algn="ctr" rtl="0">
              <a:buNone/>
            </a:pPr>
            <a:r>
              <a:rPr lang="en" sz="6000"/>
              <a:t>0</a:t>
            </a:r>
          </a:p>
          <a:p>
            <a:pPr lvl="0" algn="ctr" rtl="0">
              <a:buNone/>
            </a:pPr>
            <a:r>
              <a:rPr lang="en" sz="6000"/>
              <a:t>0</a:t>
            </a:r>
          </a:p>
          <a:p>
            <a:pPr algn="ctr">
              <a:buNone/>
            </a:pPr>
            <a:r>
              <a:rPr lang="en" sz="6000"/>
              <a:t>7</a:t>
            </a:r>
          </a:p>
        </p:txBody>
      </p:sp>
      <p:sp>
        <p:nvSpPr>
          <p:cNvPr id="379" name="Shape 379"/>
          <p:cNvSpPr txBox="1"/>
          <p:nvPr/>
        </p:nvSpPr>
        <p:spPr>
          <a:xfrm rot="-255957">
            <a:off x="1567964" y="6058208"/>
            <a:ext cx="5174335" cy="399827"/>
          </a:xfrm>
          <a:prstGeom prst="rect">
            <a:avLst/>
          </a:prstGeom>
          <a:solidFill>
            <a:srgbClr val="980000"/>
          </a:solidFill>
          <a:ln w="9525" cap="flat">
            <a:solidFill>
              <a:schemeClr val="accent1"/>
            </a:solidFill>
            <a:prstDash val="solid"/>
            <a:round/>
            <a:headEnd type="none" w="med" len="med"/>
            <a:tailEnd type="none" w="med" len="med"/>
          </a:ln>
        </p:spPr>
        <p:txBody>
          <a:bodyPr lIns="91425" tIns="91425" rIns="91425" bIns="91425" anchor="t" anchorCtr="0">
            <a:noAutofit/>
          </a:bodyPr>
          <a:lstStyle/>
          <a:p>
            <a:pPr lvl="0" rtl="0">
              <a:buNone/>
            </a:pPr>
            <a:r>
              <a:rPr lang="en" b="1">
                <a:solidFill>
                  <a:schemeClr val="lt1"/>
                </a:solidFill>
                <a:latin typeface="Verdana"/>
                <a:ea typeface="Verdana"/>
                <a:cs typeface="Verdana"/>
                <a:sym typeface="Verdana"/>
              </a:rPr>
              <a:t>Pashtun Kuchi attacks from 19th to 21th century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85" name="Shape 385">
            <a:hlinkClick r:id="rId3"/>
          </p:cNvPr>
          <p:cNvSpPr/>
          <p:nvPr/>
        </p:nvSpPr>
        <p:spPr>
          <a:xfrm>
            <a:off x="4066625" y="1600200"/>
            <a:ext cx="4572000" cy="3429000"/>
          </a:xfrm>
          <a:prstGeom prst="rect">
            <a:avLst/>
          </a:prstGeom>
          <a:blipFill>
            <a:blip r:embed="rId4"/>
            <a:stretch>
              <a:fillRect/>
            </a:stretch>
          </a:blipFill>
          <a:ln>
            <a:noFill/>
          </a:ln>
        </p:spPr>
      </p:sp>
      <p:sp>
        <p:nvSpPr>
          <p:cNvPr id="386" name="Shape 386"/>
          <p:cNvSpPr txBox="1"/>
          <p:nvPr/>
        </p:nvSpPr>
        <p:spPr>
          <a:xfrm>
            <a:off x="492475" y="1600200"/>
            <a:ext cx="3578999" cy="951899"/>
          </a:xfrm>
          <a:prstGeom prst="rect">
            <a:avLst/>
          </a:prstGeom>
          <a:noFill/>
        </p:spPr>
        <p:txBody>
          <a:bodyPr lIns="91425" tIns="91425" rIns="91425" bIns="91425" anchor="t" anchorCtr="0">
            <a:noAutofit/>
          </a:bodyPr>
          <a:lstStyle/>
          <a:p>
            <a:pPr lvl="0" rtl="0">
              <a:buNone/>
            </a:pPr>
            <a:r>
              <a:rPr lang="en" sz="1000">
                <a:solidFill>
                  <a:srgbClr val="333333"/>
                </a:solidFill>
              </a:rPr>
              <a:t>Hazara homes in Behsood looted; Afghan Army stands by chatting with looters</a:t>
            </a:r>
          </a:p>
          <a:p>
            <a:endParaRPr/>
          </a:p>
          <a:p>
            <a:pPr lvl="0" rtl="0">
              <a:buNone/>
            </a:pPr>
            <a:r>
              <a:rPr lang="en" sz="1000">
                <a:solidFill>
                  <a:srgbClr val="333333"/>
                </a:solidFill>
              </a:rPr>
              <a:t>Kabulpress.org was notified today of this video on YouTube. Taped by Mr. Mohammad Ahmadi in the Hazara area of Behshood, Afghanistan, the video shows a pick-up truck piled high with goods looted from the Hazara homes in the background.</a:t>
            </a:r>
          </a:p>
          <a:p>
            <a:endParaRPr/>
          </a:p>
          <a:p>
            <a:pPr lvl="0" rtl="0">
              <a:buNone/>
            </a:pPr>
            <a:r>
              <a:rPr lang="en" sz="1000">
                <a:solidFill>
                  <a:srgbClr val="333333"/>
                </a:solidFill>
              </a:rPr>
              <a:t>Note that the goods include rugs, appliances, and large sacks of grain— all valuable items that can be re-sold. Clothing and other items have been strewn in the dirt. The goal is to discourage Hazara, who fled attacks that have led to many dead and wounded, from returning to their homes.</a:t>
            </a:r>
          </a:p>
          <a:p>
            <a:endParaRPr/>
          </a:p>
          <a:p>
            <a:pPr lvl="0" rtl="0">
              <a:buNone/>
            </a:pPr>
            <a:r>
              <a:rPr lang="en" sz="1000">
                <a:solidFill>
                  <a:srgbClr val="333333"/>
                </a:solidFill>
              </a:rPr>
              <a:t>The Hazara people have lived in Behsood for at least 3,000 years, but their Asian roots and beliefs, stemming more from Buddhism than Islam have made them continual targets of Pashtuns. Hazara culture promotes democracy, equal justice, women's rights and education for all.  This has been a great problem with Taliban supporters and fundamentalist Muslims, who are intent on dispersing millions of Hazara, and weakening their influence in modern Afghanistan</a:t>
            </a:r>
          </a:p>
          <a:p>
            <a:endParaRPr/>
          </a:p>
        </p:txBody>
      </p:sp>
      <p:sp>
        <p:nvSpPr>
          <p:cNvPr id="387" name="Shape 387"/>
          <p:cNvSpPr txBox="1"/>
          <p:nvPr/>
        </p:nvSpPr>
        <p:spPr>
          <a:xfrm>
            <a:off x="706650" y="5302461"/>
            <a:ext cx="7721999" cy="1172399"/>
          </a:xfrm>
          <a:prstGeom prst="rect">
            <a:avLst/>
          </a:prstGeom>
          <a:noFill/>
        </p:spPr>
        <p:txBody>
          <a:bodyPr lIns="91425" tIns="91425" rIns="91425" bIns="91425" anchor="t" anchorCtr="0">
            <a:noAutofit/>
          </a:bodyPr>
          <a:lstStyle/>
          <a:p>
            <a:pPr lvl="0" rtl="0">
              <a:buNone/>
            </a:pPr>
            <a:r>
              <a:rPr lang="en" sz="3000">
                <a:solidFill>
                  <a:schemeClr val="hlink"/>
                </a:solidFill>
                <a:hlinkClick r:id="rId5"/>
              </a:rPr>
              <a:t>Bloody attacks against Hazaras in Afghanistan force thousands to flee</a:t>
            </a:r>
            <a:r>
              <a:rPr lang="en" sz="800">
                <a:solidFill>
                  <a:srgbClr val="666666"/>
                </a:solidFill>
                <a:latin typeface="Trebuchet MS"/>
                <a:ea typeface="Trebuchet MS"/>
                <a:cs typeface="Trebuchet MS"/>
                <a:sym typeface="Trebuchet MS"/>
              </a:rPr>
              <a:t> Use ctrl + click to open link.</a:t>
            </a:r>
          </a:p>
          <a:p>
            <a:endParaRPr/>
          </a:p>
        </p:txBody>
      </p:sp>
      <p:sp>
        <p:nvSpPr>
          <p:cNvPr id="388" name="Shape 388"/>
          <p:cNvSpPr txBox="1"/>
          <p:nvPr/>
        </p:nvSpPr>
        <p:spPr>
          <a:xfrm>
            <a:off x="855050" y="6258575"/>
            <a:ext cx="5659199" cy="343800"/>
          </a:xfrm>
          <a:prstGeom prst="rect">
            <a:avLst/>
          </a:prstGeom>
          <a:solidFill>
            <a:srgbClr val="980000"/>
          </a:solidFill>
        </p:spPr>
        <p:txBody>
          <a:bodyPr lIns="91425" tIns="91425" rIns="91425" bIns="91425" anchor="t" anchorCtr="0">
            <a:noAutofit/>
          </a:bodyPr>
          <a:lstStyle/>
          <a:p>
            <a:pPr lvl="0" rtl="0">
              <a:buClr>
                <a:srgbClr val="000000"/>
              </a:buClr>
              <a:buSzPct val="78571"/>
              <a:buFont typeface="Arial"/>
              <a:buNone/>
            </a:pPr>
            <a:r>
              <a:rPr lang="en" b="1">
                <a:solidFill>
                  <a:schemeClr val="lt1"/>
                </a:solidFill>
                <a:latin typeface="Verdana"/>
                <a:ea typeface="Verdana"/>
                <a:cs typeface="Verdana"/>
                <a:sym typeface="Verdana"/>
              </a:rPr>
              <a:t>Pashtun Kuchi attacks from 19th to 21th century </a:t>
            </a:r>
          </a:p>
          <a:p>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394" name="Shape 394"/>
          <p:cNvSpPr/>
          <p:nvPr/>
        </p:nvSpPr>
        <p:spPr>
          <a:xfrm>
            <a:off x="1523512" y="1600200"/>
            <a:ext cx="5991225" cy="4248150"/>
          </a:xfrm>
          <a:prstGeom prst="rect">
            <a:avLst/>
          </a:prstGeom>
          <a:blipFill>
            <a:blip r:embed="rId3"/>
            <a:stretch>
              <a:fillRect/>
            </a:stretch>
          </a:blipFill>
          <a:ln>
            <a:noFill/>
          </a:ln>
        </p:spPr>
      </p:sp>
      <p:sp>
        <p:nvSpPr>
          <p:cNvPr id="395" name="Shape 395"/>
          <p:cNvSpPr txBox="1"/>
          <p:nvPr/>
        </p:nvSpPr>
        <p:spPr>
          <a:xfrm>
            <a:off x="952013" y="5786650"/>
            <a:ext cx="7449000" cy="572999"/>
          </a:xfrm>
          <a:prstGeom prst="rect">
            <a:avLst/>
          </a:prstGeom>
          <a:noFill/>
        </p:spPr>
        <p:txBody>
          <a:bodyPr lIns="91425" tIns="91425" rIns="91425" bIns="91425" anchor="t" anchorCtr="0">
            <a:noAutofit/>
          </a:bodyPr>
          <a:lstStyle/>
          <a:p>
            <a:pPr lvl="0" rtl="0">
              <a:buNone/>
            </a:pPr>
            <a:r>
              <a:rPr lang="en" sz="2400">
                <a:solidFill>
                  <a:schemeClr val="hlink"/>
                </a:solidFill>
                <a:latin typeface="Times New Roman"/>
                <a:ea typeface="Times New Roman"/>
                <a:cs typeface="Times New Roman"/>
                <a:sym typeface="Times New Roman"/>
                <a:hlinkClick r:id="rId4"/>
              </a:rPr>
              <a:t>Back to the primitive past: Pashtuns stoning, trampling with horses, and burning their victims with impunity</a:t>
            </a:r>
            <a:r>
              <a:rPr lang="en" sz="2400">
                <a:latin typeface="Times New Roman"/>
                <a:ea typeface="Times New Roman"/>
                <a:cs typeface="Times New Roman"/>
                <a:sym typeface="Times New Roman"/>
              </a:rPr>
              <a:t> </a:t>
            </a:r>
            <a:r>
              <a:rPr lang="en" sz="800">
                <a:solidFill>
                  <a:srgbClr val="666666"/>
                </a:solidFill>
                <a:latin typeface="Trebuchet MS"/>
                <a:ea typeface="Trebuchet MS"/>
                <a:cs typeface="Trebuchet MS"/>
                <a:sym typeface="Trebuchet MS"/>
              </a:rPr>
              <a:t>Use ctrl + click to open link.</a:t>
            </a:r>
          </a:p>
          <a:p>
            <a:endParaRPr/>
          </a:p>
          <a:p>
            <a:endParaRPr/>
          </a:p>
        </p:txBody>
      </p:sp>
      <p:sp>
        <p:nvSpPr>
          <p:cNvPr id="396" name="Shape 396"/>
          <p:cNvSpPr txBox="1"/>
          <p:nvPr/>
        </p:nvSpPr>
        <p:spPr>
          <a:xfrm rot="-256086">
            <a:off x="476042" y="5086510"/>
            <a:ext cx="3502914" cy="632378"/>
          </a:xfrm>
          <a:prstGeom prst="rect">
            <a:avLst/>
          </a:prstGeom>
          <a:solidFill>
            <a:srgbClr val="980000"/>
          </a:solidFill>
          <a:ln w="9525" cap="flat">
            <a:solidFill>
              <a:schemeClr val="accent1"/>
            </a:solidFill>
            <a:prstDash val="solid"/>
            <a:round/>
            <a:headEnd type="none" w="med" len="med"/>
            <a:tailEnd type="none" w="med" len="med"/>
          </a:ln>
        </p:spPr>
        <p:txBody>
          <a:bodyPr lIns="91425" tIns="91425" rIns="91425" bIns="91425" anchor="t" anchorCtr="0">
            <a:noAutofit/>
          </a:bodyPr>
          <a:lstStyle/>
          <a:p>
            <a:pPr lvl="0" rtl="0">
              <a:buNone/>
            </a:pPr>
            <a:r>
              <a:rPr lang="en" b="1">
                <a:solidFill>
                  <a:schemeClr val="lt1"/>
                </a:solidFill>
                <a:latin typeface="Verdana"/>
                <a:ea typeface="Verdana"/>
                <a:cs typeface="Verdana"/>
                <a:sym typeface="Verdana"/>
              </a:rPr>
              <a:t>Pashtun Kuchi attacks from 19th to 21th century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Clr>
                <a:srgbClr val="000000"/>
              </a:buClr>
              <a:buSzPct val="30555"/>
              <a:buFont typeface="Arial"/>
              <a:buNone/>
            </a:pPr>
            <a:r>
              <a:rPr lang="en"/>
              <a:t>Hazaristan</a:t>
            </a:r>
          </a:p>
        </p:txBody>
      </p:sp>
      <p:sp>
        <p:nvSpPr>
          <p:cNvPr id="65" name="Shape 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66" name="Shape 66"/>
          <p:cNvSpPr/>
          <p:nvPr/>
        </p:nvSpPr>
        <p:spPr>
          <a:xfrm>
            <a:off x="1143000" y="1600200"/>
            <a:ext cx="6858000" cy="4572000"/>
          </a:xfrm>
          <a:prstGeom prst="rect">
            <a:avLst/>
          </a:prstGeom>
          <a:blipFill>
            <a:blip r:embed="rId3"/>
            <a:stretch>
              <a:fillRect/>
            </a:stretch>
          </a:blipFill>
          <a:ln>
            <a:noFill/>
          </a:ln>
        </p:spPr>
      </p:sp>
      <p:sp>
        <p:nvSpPr>
          <p:cNvPr id="67" name="Shape 67"/>
          <p:cNvSpPr txBox="1"/>
          <p:nvPr/>
        </p:nvSpPr>
        <p:spPr>
          <a:xfrm>
            <a:off x="1727725" y="6276200"/>
            <a:ext cx="5227200" cy="237900"/>
          </a:xfrm>
          <a:prstGeom prst="rect">
            <a:avLst/>
          </a:prstGeom>
          <a:noFill/>
        </p:spPr>
        <p:txBody>
          <a:bodyPr lIns="91425" tIns="91425" rIns="91425" bIns="91425" anchor="t" anchorCtr="0">
            <a:noAutofit/>
          </a:bodyPr>
          <a:lstStyle/>
          <a:p>
            <a:pPr lvl="0" algn="ctr" rtl="0">
              <a:buNone/>
            </a:pPr>
            <a:r>
              <a:rPr lang="en" sz="1000">
                <a:solidFill>
                  <a:srgbClr val="333333"/>
                </a:solidFill>
                <a:latin typeface="Verdana"/>
                <a:ea typeface="Verdana"/>
                <a:cs typeface="Verdana"/>
                <a:sym typeface="Verdana"/>
              </a:rPr>
              <a:t>A mountain above the clouds in the  Waras District of Bamyan.</a:t>
            </a:r>
          </a:p>
          <a:p>
            <a:endParaRPr/>
          </a:p>
          <a:p>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02" name="Shape 402"/>
          <p:cNvSpPr/>
          <p:nvPr/>
        </p:nvSpPr>
        <p:spPr>
          <a:xfrm>
            <a:off x="1464767" y="1600200"/>
            <a:ext cx="6467163" cy="4794990"/>
          </a:xfrm>
          <a:prstGeom prst="rect">
            <a:avLst/>
          </a:prstGeom>
          <a:blipFill>
            <a:blip r:embed="rId3"/>
            <a:stretch>
              <a:fillRect/>
            </a:stretch>
          </a:blipFill>
          <a:ln>
            <a:noFill/>
          </a:ln>
        </p:spPr>
      </p:sp>
      <p:sp>
        <p:nvSpPr>
          <p:cNvPr id="403" name="Shape 403"/>
          <p:cNvSpPr txBox="1"/>
          <p:nvPr/>
        </p:nvSpPr>
        <p:spPr>
          <a:xfrm rot="-255957">
            <a:off x="2749762" y="5723233"/>
            <a:ext cx="5174335" cy="399827"/>
          </a:xfrm>
          <a:prstGeom prst="rect">
            <a:avLst/>
          </a:prstGeom>
          <a:solidFill>
            <a:srgbClr val="980000"/>
          </a:solidFill>
          <a:ln w="9525" cap="flat">
            <a:solidFill>
              <a:schemeClr val="accent1"/>
            </a:solidFill>
            <a:prstDash val="solid"/>
            <a:round/>
            <a:headEnd type="none" w="med" len="med"/>
            <a:tailEnd type="none" w="med" len="med"/>
          </a:ln>
        </p:spPr>
        <p:txBody>
          <a:bodyPr lIns="91425" tIns="91425" rIns="91425" bIns="91425" anchor="t" anchorCtr="0">
            <a:noAutofit/>
          </a:bodyPr>
          <a:lstStyle/>
          <a:p>
            <a:pPr lvl="0" rtl="0">
              <a:buNone/>
            </a:pPr>
            <a:r>
              <a:rPr lang="en" b="1">
                <a:solidFill>
                  <a:schemeClr val="lt1"/>
                </a:solidFill>
                <a:latin typeface="Verdana"/>
                <a:ea typeface="Verdana"/>
                <a:cs typeface="Verdana"/>
                <a:sym typeface="Verdana"/>
              </a:rPr>
              <a:t>Pashtun Kuchi attacks from 19th to 21th century </a:t>
            </a:r>
          </a:p>
        </p:txBody>
      </p:sp>
      <p:sp>
        <p:nvSpPr>
          <p:cNvPr id="404" name="Shape 404"/>
          <p:cNvSpPr txBox="1"/>
          <p:nvPr/>
        </p:nvSpPr>
        <p:spPr>
          <a:xfrm>
            <a:off x="481800" y="6395190"/>
            <a:ext cx="8180399" cy="255599"/>
          </a:xfrm>
          <a:prstGeom prst="rect">
            <a:avLst/>
          </a:prstGeom>
          <a:noFill/>
          <a:ln>
            <a:noFill/>
          </a:ln>
        </p:spPr>
        <p:txBody>
          <a:bodyPr lIns="91425" tIns="91425" rIns="91425" bIns="91425" anchor="t" anchorCtr="0">
            <a:noAutofit/>
          </a:bodyPr>
          <a:lstStyle/>
          <a:p>
            <a:pPr>
              <a:buNone/>
            </a:pPr>
            <a:r>
              <a:rPr lang="en" sz="1000">
                <a:solidFill>
                  <a:schemeClr val="hlink"/>
                </a:solidFill>
                <a:latin typeface="Trebuchet MS"/>
                <a:ea typeface="Trebuchet MS"/>
                <a:cs typeface="Trebuchet MS"/>
                <a:sym typeface="Trebuchet MS"/>
                <a:hlinkClick r:id="rId4"/>
              </a:rPr>
              <a:t>Report on the Case of Conflict between Kochies and the local people in Behsood. Afghanistan Independent Human Rights Commission (AIHRC)</a:t>
            </a:r>
            <a:r>
              <a:rPr lang="en" sz="1000">
                <a:solidFill>
                  <a:schemeClr val="hlink"/>
                </a:solidFill>
                <a:hlinkClick r:id="rId4"/>
              </a:rPr>
              <a:t> </a:t>
            </a:r>
          </a:p>
        </p:txBody>
      </p:sp>
      <p:sp>
        <p:nvSpPr>
          <p:cNvPr id="405" name="Shape 405"/>
          <p:cNvSpPr txBox="1"/>
          <p:nvPr/>
        </p:nvSpPr>
        <p:spPr>
          <a:xfrm>
            <a:off x="414300" y="5954490"/>
            <a:ext cx="995999" cy="440699"/>
          </a:xfrm>
          <a:prstGeom prst="rect">
            <a:avLst/>
          </a:prstGeom>
          <a:noFill/>
        </p:spPr>
        <p:txBody>
          <a:bodyPr lIns="91425" tIns="91425" rIns="91425" bIns="91425" anchor="t" anchorCtr="0">
            <a:noAutofit/>
          </a:bodyPr>
          <a:lstStyle/>
          <a:p>
            <a:pPr lvl="0" rtl="0">
              <a:buClr>
                <a:srgbClr val="000000"/>
              </a:buClr>
              <a:buSzPct val="137500"/>
              <a:buFont typeface="Arial"/>
              <a:buNone/>
            </a:pPr>
            <a:r>
              <a:rPr lang="en" sz="800">
                <a:solidFill>
                  <a:srgbClr val="666666"/>
                </a:solidFill>
                <a:latin typeface="Trebuchet MS"/>
                <a:ea typeface="Trebuchet MS"/>
                <a:cs typeface="Trebuchet MS"/>
                <a:sym typeface="Trebuchet MS"/>
              </a:rPr>
              <a:t>Use ctrl + click to open link.</a:t>
            </a:r>
          </a:p>
          <a:p>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11" name="Shape 411"/>
          <p:cNvSpPr/>
          <p:nvPr/>
        </p:nvSpPr>
        <p:spPr>
          <a:xfrm>
            <a:off x="1210900" y="1600200"/>
            <a:ext cx="6534150" cy="4400550"/>
          </a:xfrm>
          <a:prstGeom prst="rect">
            <a:avLst/>
          </a:prstGeom>
          <a:blipFill>
            <a:blip r:embed="rId3"/>
            <a:stretch>
              <a:fillRect/>
            </a:stretch>
          </a:blipFill>
          <a:ln>
            <a:noFill/>
          </a:ln>
        </p:spPr>
      </p:sp>
      <p:sp>
        <p:nvSpPr>
          <p:cNvPr id="412" name="Shape 412"/>
          <p:cNvSpPr txBox="1"/>
          <p:nvPr/>
        </p:nvSpPr>
        <p:spPr>
          <a:xfrm>
            <a:off x="940200" y="6000750"/>
            <a:ext cx="7386900" cy="652199"/>
          </a:xfrm>
          <a:prstGeom prst="rect">
            <a:avLst/>
          </a:prstGeom>
          <a:noFill/>
        </p:spPr>
        <p:txBody>
          <a:bodyPr lIns="91425" tIns="91425" rIns="91425" bIns="91425" anchor="t" anchorCtr="0">
            <a:noAutofit/>
          </a:bodyPr>
          <a:lstStyle/>
          <a:p>
            <a:pPr>
              <a:buNone/>
            </a:pPr>
            <a:r>
              <a:rPr lang="en"/>
              <a:t>Abdul Khaliq Hazara </a:t>
            </a:r>
            <a:r>
              <a:rPr lang="en" sz="1000"/>
              <a:t>was a teenage Hazara student who was studying in Kabul. On November 8, 1933 he assassinated Dictator Nadir Khan during a high school visit. He and his entire family and friends were executed publicly. After Dictator Nadir's death, his son, the new king, and his brothers tried to establish relations with the Nazis, based on their common "Aryan race." </a:t>
            </a:r>
          </a:p>
        </p:txBody>
      </p:sp>
      <p:sp>
        <p:nvSpPr>
          <p:cNvPr id="413" name="Shape 413"/>
          <p:cNvSpPr txBox="1"/>
          <p:nvPr/>
        </p:nvSpPr>
        <p:spPr>
          <a:xfrm>
            <a:off x="2538702" y="5200800"/>
            <a:ext cx="5165699" cy="696299"/>
          </a:xfrm>
          <a:prstGeom prst="rect">
            <a:avLst/>
          </a:prstGeom>
          <a:noFill/>
        </p:spPr>
        <p:txBody>
          <a:bodyPr lIns="91425" tIns="91425" rIns="91425" bIns="91425" anchor="t" anchorCtr="0">
            <a:noAutofit/>
          </a:bodyPr>
          <a:lstStyle/>
          <a:p>
            <a:pPr>
              <a:buNone/>
            </a:pPr>
            <a:r>
              <a:rPr lang="en" b="1">
                <a:solidFill>
                  <a:schemeClr val="lt1"/>
                </a:solidFill>
                <a:latin typeface="Verdana"/>
                <a:ea typeface="Verdana"/>
                <a:cs typeface="Verdana"/>
                <a:sym typeface="Verdana"/>
              </a:rPr>
              <a:t>Afghanistan’s entire 20th century history has been marked by killings of Hazaras and systematic discrimination against them.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19" name="Shape 419"/>
          <p:cNvSpPr/>
          <p:nvPr/>
        </p:nvSpPr>
        <p:spPr>
          <a:xfrm>
            <a:off x="4678950" y="1616559"/>
            <a:ext cx="3928503" cy="4934980"/>
          </a:xfrm>
          <a:prstGeom prst="rect">
            <a:avLst/>
          </a:prstGeom>
          <a:blipFill>
            <a:blip r:embed="rId3"/>
            <a:stretch>
              <a:fillRect/>
            </a:stretch>
          </a:blipFill>
          <a:ln>
            <a:noFill/>
          </a:ln>
        </p:spPr>
      </p:sp>
      <p:sp>
        <p:nvSpPr>
          <p:cNvPr id="420" name="Shape 420"/>
          <p:cNvSpPr txBox="1"/>
          <p:nvPr/>
        </p:nvSpPr>
        <p:spPr>
          <a:xfrm>
            <a:off x="546525" y="1683650"/>
            <a:ext cx="4090199" cy="4733700"/>
          </a:xfrm>
          <a:prstGeom prst="rect">
            <a:avLst/>
          </a:prstGeom>
          <a:noFill/>
        </p:spPr>
        <p:txBody>
          <a:bodyPr lIns="91425" tIns="91425" rIns="91425" bIns="91425" anchor="t" anchorCtr="0">
            <a:noAutofit/>
          </a:bodyPr>
          <a:lstStyle/>
          <a:p>
            <a:pPr lvl="0" rtl="0">
              <a:buNone/>
            </a:pPr>
            <a:r>
              <a:rPr lang="en" sz="1800"/>
              <a:t>Mullah Omar Farman Plans to Destroy the Hazara Cultural and Historical Monument of the Buddahs of Bamiyan</a:t>
            </a:r>
          </a:p>
          <a:p>
            <a:pPr lvl="0" rtl="0">
              <a:buNone/>
            </a:pPr>
            <a:r>
              <a:rPr lang="en" sz="900"/>
              <a:t/>
            </a:r>
            <a:br>
              <a:rPr lang="en" sz="900"/>
            </a:br>
            <a:r>
              <a:rPr lang="en" sz="900"/>
              <a:t>ISLAMIC AMARAT OF AFGHANISTAN MOVEMENT OF TALIBAN</a:t>
            </a:r>
          </a:p>
          <a:p>
            <a:pPr lvl="0" rtl="0">
              <a:buNone/>
            </a:pPr>
            <a:r>
              <a:rPr lang="en" sz="900"/>
              <a:t>QANDAHAR PROVINCE (SECRET SERVICE CELL).</a:t>
            </a:r>
          </a:p>
          <a:p>
            <a:pPr lvl="0" rtl="0">
              <a:buNone/>
            </a:pPr>
            <a:r>
              <a:rPr lang="en" sz="900"/>
              <a:t>SECRET ORDER.</a:t>
            </a:r>
          </a:p>
          <a:p>
            <a:pPr lvl="0" rtl="0">
              <a:buNone/>
            </a:pPr>
            <a:r>
              <a:rPr lang="en" sz="900"/>
              <a:t>1.Ruthless army steps by Taliban against opponent enemy groups.</a:t>
            </a:r>
          </a:p>
          <a:p>
            <a:pPr lvl="0" rtl="0">
              <a:buNone/>
            </a:pPr>
            <a:r>
              <a:rPr lang="en" sz="900"/>
              <a:t>2.Recovery of arms and collection of Islamic Taxes.</a:t>
            </a:r>
          </a:p>
          <a:p>
            <a:pPr lvl="0" rtl="0">
              <a:buNone/>
            </a:pPr>
            <a:r>
              <a:rPr lang="en" sz="900"/>
              <a:t>3.Demolition of Mughul,s (Hazaras) historic cultural heritage and remains.</a:t>
            </a:r>
          </a:p>
          <a:p>
            <a:pPr lvl="0" rtl="0">
              <a:buNone/>
            </a:pPr>
            <a:r>
              <a:rPr lang="en" sz="900"/>
              <a:t>4.Ban for celebrating of Jashn-e-Nouroz (a cultural festival/ new year)</a:t>
            </a:r>
          </a:p>
          <a:p>
            <a:pPr lvl="0" rtl="0">
              <a:buNone/>
            </a:pPr>
            <a:r>
              <a:rPr lang="en" sz="900"/>
              <a:t>5.Complete economic embargo of Hazarajat.</a:t>
            </a:r>
          </a:p>
          <a:p>
            <a:pPr lvl="0" rtl="0">
              <a:buNone/>
            </a:pPr>
            <a:r>
              <a:rPr lang="en" sz="900"/>
              <a:t>6.Strict army measures to disown Hazara tribes from their lands and properties forcibly.</a:t>
            </a:r>
          </a:p>
          <a:p>
            <a:pPr lvl="0" rtl="0">
              <a:buNone/>
            </a:pPr>
            <a:r>
              <a:rPr lang="en" sz="900"/>
              <a:t>7.Disintegration of Hazarajat gradually.</a:t>
            </a:r>
          </a:p>
          <a:p>
            <a:pPr lvl="0" rtl="0">
              <a:buNone/>
            </a:pPr>
            <a:r>
              <a:rPr lang="en" sz="900"/>
              <a:t>8.Elimination and arrest of communist elements.</a:t>
            </a:r>
          </a:p>
          <a:p>
            <a:pPr lvl="0" rtl="0">
              <a:buNone/>
            </a:pPr>
            <a:r>
              <a:rPr lang="en" sz="900"/>
              <a:t>9.Rooting out of all mysterious and opponent forces.</a:t>
            </a:r>
          </a:p>
          <a:p>
            <a:pPr lvl="0" rtl="0">
              <a:buNone/>
            </a:pPr>
            <a:r>
              <a:rPr lang="en" sz="900"/>
              <a:t>10.Anti Shiite propaganda campaign.</a:t>
            </a:r>
          </a:p>
          <a:p>
            <a:pPr lvl="0" rtl="0">
              <a:buNone/>
            </a:pPr>
            <a:r>
              <a:rPr lang="en" sz="900"/>
              <a:t>11.Assistance for Islamic Madrasas (religious schools) and religious groups.</a:t>
            </a:r>
          </a:p>
          <a:p>
            <a:pPr lvl="0" rtl="0">
              <a:buNone/>
            </a:pPr>
            <a:r>
              <a:rPr lang="en" sz="900"/>
              <a:t>12.Strict control and watch on women ( to out of their homes).</a:t>
            </a:r>
          </a:p>
          <a:p>
            <a:pPr lvl="0" rtl="0">
              <a:buNone/>
            </a:pPr>
            <a:r>
              <a:rPr lang="en" sz="900"/>
              <a:t>13.Complete recovery of Taxis from Opium production.</a:t>
            </a:r>
          </a:p>
          <a:p>
            <a:pPr lvl="0" rtl="0">
              <a:buNone/>
            </a:pPr>
            <a:r>
              <a:rPr lang="en" sz="900"/>
              <a:t>14.Care for transportations and oil.</a:t>
            </a:r>
          </a:p>
          <a:p>
            <a:pPr lvl="0" rtl="0">
              <a:buNone/>
            </a:pPr>
            <a:r>
              <a:rPr lang="en" sz="900"/>
              <a:t>15.Assistance of Akhund Zadas (Taliban) and religious Mullas.</a:t>
            </a:r>
          </a:p>
          <a:p>
            <a:pPr lvl="0" rtl="0">
              <a:buNone/>
            </a:pPr>
            <a:r>
              <a:rPr lang="en" sz="900"/>
              <a:t>16.Assistance and care for pro-Taliban Shiite Mullas and commander.</a:t>
            </a:r>
          </a:p>
          <a:p>
            <a:endParaRPr/>
          </a:p>
          <a:p>
            <a:pPr lvl="0" rtl="0">
              <a:buNone/>
            </a:pPr>
            <a:r>
              <a:rPr lang="en" sz="900"/>
              <a:t>Attention for Kajiki, Kishki Nakhud, Kalat, Shah Joi, Maruf, Hlmand (Name of Provinces and Districts).</a:t>
            </a:r>
          </a:p>
          <a:p>
            <a:endParaRPr/>
          </a:p>
          <a:p>
            <a:pPr lvl="0" rtl="0">
              <a:buNone/>
            </a:pPr>
            <a:r>
              <a:rPr lang="en" sz="900"/>
              <a:t>May be informed very quick.</a:t>
            </a:r>
          </a:p>
          <a:p>
            <a:endParaRPr/>
          </a:p>
        </p:txBody>
      </p:sp>
      <p:sp>
        <p:nvSpPr>
          <p:cNvPr id="421" name="Shape 421"/>
          <p:cNvSpPr txBox="1"/>
          <p:nvPr/>
        </p:nvSpPr>
        <p:spPr>
          <a:xfrm>
            <a:off x="2106784" y="6331040"/>
            <a:ext cx="4451400" cy="220499"/>
          </a:xfrm>
          <a:prstGeom prst="rect">
            <a:avLst/>
          </a:prstGeom>
          <a:noFill/>
        </p:spPr>
        <p:txBody>
          <a:bodyPr lIns="91425" tIns="91425" rIns="91425" bIns="91425" anchor="t" anchorCtr="0">
            <a:noAutofit/>
          </a:bodyPr>
          <a:lstStyle/>
          <a:p>
            <a:pPr>
              <a:buNone/>
            </a:pPr>
            <a:r>
              <a:rPr lang="en" sz="1000" i="1">
                <a:solidFill>
                  <a:srgbClr val="333333"/>
                </a:solidFill>
              </a:rPr>
              <a:t>Translation of the Pashto text (courtesy: Ishaq Mohammadi)</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27" name="Shape 427"/>
          <p:cNvSpPr/>
          <p:nvPr/>
        </p:nvSpPr>
        <p:spPr>
          <a:xfrm>
            <a:off x="5401858" y="1602025"/>
            <a:ext cx="3099842" cy="2195584"/>
          </a:xfrm>
          <a:prstGeom prst="rect">
            <a:avLst/>
          </a:prstGeom>
          <a:blipFill>
            <a:blip r:embed="rId3"/>
            <a:stretch>
              <a:fillRect/>
            </a:stretch>
          </a:blipFill>
          <a:ln>
            <a:noFill/>
          </a:ln>
        </p:spPr>
      </p:sp>
      <p:sp>
        <p:nvSpPr>
          <p:cNvPr id="428" name="Shape 428"/>
          <p:cNvSpPr/>
          <p:nvPr/>
        </p:nvSpPr>
        <p:spPr>
          <a:xfrm>
            <a:off x="457200" y="1602025"/>
            <a:ext cx="4762500" cy="3810000"/>
          </a:xfrm>
          <a:prstGeom prst="rect">
            <a:avLst/>
          </a:prstGeom>
          <a:blipFill>
            <a:blip r:embed="rId4"/>
            <a:stretch>
              <a:fillRect/>
            </a:stretch>
          </a:blipFill>
          <a:ln>
            <a:noFill/>
          </a:ln>
        </p:spPr>
      </p:sp>
      <p:sp>
        <p:nvSpPr>
          <p:cNvPr id="429" name="Shape 429"/>
          <p:cNvSpPr txBox="1"/>
          <p:nvPr/>
        </p:nvSpPr>
        <p:spPr>
          <a:xfrm>
            <a:off x="5438800" y="4336950"/>
            <a:ext cx="3138000" cy="2000999"/>
          </a:xfrm>
          <a:prstGeom prst="rect">
            <a:avLst/>
          </a:prstGeom>
          <a:noFill/>
        </p:spPr>
        <p:txBody>
          <a:bodyPr lIns="91425" tIns="91425" rIns="91425" bIns="91425" anchor="t" anchorCtr="0">
            <a:noAutofit/>
          </a:bodyPr>
          <a:lstStyle/>
          <a:p>
            <a:pPr lvl="0" algn="ctr" rtl="0">
              <a:buNone/>
            </a:pPr>
            <a:r>
              <a:rPr lang="en"/>
              <a:t>10–11 February </a:t>
            </a:r>
          </a:p>
          <a:p>
            <a:pPr lvl="0" rtl="0">
              <a:buNone/>
            </a:pPr>
            <a:r>
              <a:rPr lang="en" sz="9600"/>
              <a:t>1993</a:t>
            </a:r>
          </a:p>
          <a:p>
            <a:endParaRPr/>
          </a:p>
        </p:txBody>
      </p:sp>
      <p:sp>
        <p:nvSpPr>
          <p:cNvPr id="430" name="Shape 430"/>
          <p:cNvSpPr txBox="1"/>
          <p:nvPr/>
        </p:nvSpPr>
        <p:spPr>
          <a:xfrm>
            <a:off x="506850" y="5412025"/>
            <a:ext cx="4663199" cy="1084200"/>
          </a:xfrm>
          <a:prstGeom prst="rect">
            <a:avLst/>
          </a:prstGeom>
          <a:noFill/>
        </p:spPr>
        <p:txBody>
          <a:bodyPr lIns="91425" tIns="91425" rIns="91425" bIns="91425" anchor="t" anchorCtr="0">
            <a:noAutofit/>
          </a:bodyPr>
          <a:lstStyle/>
          <a:p>
            <a:pPr lvl="0" rtl="0">
              <a:buNone/>
            </a:pPr>
            <a:r>
              <a:rPr lang="en" b="1"/>
              <a:t>Afshar, Kabul after the Massacre of Hazaras</a:t>
            </a:r>
          </a:p>
          <a:p>
            <a:pPr lvl="0" rtl="0">
              <a:buNone/>
            </a:pPr>
            <a:r>
              <a:rPr lang="en"/>
              <a:t>More than five thousand Hazaras were killed by the Mujahideen government and its allies. Hazara homes were looted then destroyed in a hail of rockets.</a:t>
            </a:r>
          </a:p>
          <a:p>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36" name="Shape 436">
            <a:hlinkClick r:id="rId3"/>
          </p:cNvPr>
          <p:cNvSpPr/>
          <p:nvPr/>
        </p:nvSpPr>
        <p:spPr>
          <a:xfrm>
            <a:off x="4704633" y="1600200"/>
            <a:ext cx="3925166" cy="2944186"/>
          </a:xfrm>
          <a:prstGeom prst="rect">
            <a:avLst/>
          </a:prstGeom>
          <a:blipFill>
            <a:blip r:embed="rId4"/>
            <a:stretch>
              <a:fillRect/>
            </a:stretch>
          </a:blipFill>
          <a:ln>
            <a:noFill/>
          </a:ln>
        </p:spPr>
      </p:sp>
      <p:sp>
        <p:nvSpPr>
          <p:cNvPr id="437" name="Shape 437">
            <a:hlinkClick r:id="rId5"/>
          </p:cNvPr>
          <p:cNvSpPr/>
          <p:nvPr/>
        </p:nvSpPr>
        <p:spPr>
          <a:xfrm>
            <a:off x="457200" y="1600200"/>
            <a:ext cx="3983643" cy="2988270"/>
          </a:xfrm>
          <a:prstGeom prst="rect">
            <a:avLst/>
          </a:prstGeom>
          <a:blipFill>
            <a:blip r:embed="rId6"/>
            <a:stretch>
              <a:fillRect/>
            </a:stretch>
          </a:blipFill>
          <a:ln>
            <a:noFill/>
          </a:ln>
        </p:spPr>
      </p:sp>
      <p:sp>
        <p:nvSpPr>
          <p:cNvPr id="438" name="Shape 438"/>
          <p:cNvSpPr txBox="1"/>
          <p:nvPr/>
        </p:nvSpPr>
        <p:spPr>
          <a:xfrm>
            <a:off x="547950" y="5218425"/>
            <a:ext cx="8048099" cy="696299"/>
          </a:xfrm>
          <a:prstGeom prst="rect">
            <a:avLst/>
          </a:prstGeom>
          <a:noFill/>
        </p:spPr>
        <p:txBody>
          <a:bodyPr lIns="91425" tIns="91425" rIns="91425" bIns="91425" anchor="t" anchorCtr="0">
            <a:noAutofit/>
          </a:bodyPr>
          <a:lstStyle/>
          <a:p>
            <a:pPr algn="ctr">
              <a:buNone/>
            </a:pPr>
            <a:r>
              <a:rPr lang="en" sz="3000" b="1"/>
              <a:t>Massacre of Hazaras in Afshar, Kabul</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44" name="Shape 444"/>
          <p:cNvSpPr/>
          <p:nvPr/>
        </p:nvSpPr>
        <p:spPr>
          <a:xfrm>
            <a:off x="516625" y="1688350"/>
            <a:ext cx="2968477" cy="2254766"/>
          </a:xfrm>
          <a:prstGeom prst="rect">
            <a:avLst/>
          </a:prstGeom>
          <a:blipFill>
            <a:blip r:embed="rId3"/>
            <a:stretch>
              <a:fillRect/>
            </a:stretch>
          </a:blipFill>
          <a:ln>
            <a:noFill/>
          </a:ln>
        </p:spPr>
      </p:sp>
      <p:sp>
        <p:nvSpPr>
          <p:cNvPr id="445" name="Shape 445"/>
          <p:cNvSpPr txBox="1"/>
          <p:nvPr/>
        </p:nvSpPr>
        <p:spPr>
          <a:xfrm>
            <a:off x="537700" y="4010775"/>
            <a:ext cx="2944200" cy="2512200"/>
          </a:xfrm>
          <a:prstGeom prst="rect">
            <a:avLst/>
          </a:prstGeom>
          <a:noFill/>
        </p:spPr>
        <p:txBody>
          <a:bodyPr lIns="91425" tIns="91425" rIns="91425" bIns="91425" anchor="t" anchorCtr="0">
            <a:noAutofit/>
          </a:bodyPr>
          <a:lstStyle/>
          <a:p>
            <a:pPr lvl="0" rtl="0">
              <a:buNone/>
            </a:pPr>
            <a:r>
              <a:rPr lang="en" sz="3600"/>
              <a:t>Afghanistan: Massacres of Hazaras in Afghanistan</a:t>
            </a:r>
          </a:p>
          <a:p>
            <a:pPr>
              <a:buNone/>
            </a:pPr>
            <a:r>
              <a:rPr lang="en"/>
              <a:t>Human Rights Watch</a:t>
            </a:r>
          </a:p>
        </p:txBody>
      </p:sp>
      <p:sp>
        <p:nvSpPr>
          <p:cNvPr id="446" name="Shape 446"/>
          <p:cNvSpPr txBox="1"/>
          <p:nvPr/>
        </p:nvSpPr>
        <p:spPr>
          <a:xfrm>
            <a:off x="3772775" y="1710100"/>
            <a:ext cx="4786499" cy="4663199"/>
          </a:xfrm>
          <a:prstGeom prst="rect">
            <a:avLst/>
          </a:prstGeom>
          <a:noFill/>
        </p:spPr>
        <p:txBody>
          <a:bodyPr lIns="91425" tIns="91425" rIns="91425" bIns="91425" anchor="t" anchorCtr="0">
            <a:noAutofit/>
          </a:bodyPr>
          <a:lstStyle/>
          <a:p>
            <a:pPr lvl="0" rtl="0">
              <a:buNone/>
            </a:pPr>
            <a:r>
              <a:rPr lang="en" sz="1200">
                <a:latin typeface="Trebuchet MS"/>
                <a:ea typeface="Trebuchet MS"/>
                <a:cs typeface="Trebuchet MS"/>
                <a:sym typeface="Trebuchet MS"/>
              </a:rPr>
              <a:t>This report documents two massacres committed by Taliban forces in the central highlands of Afghanistan, in January 2001and May 2000. In both cases the victims were primarily Hazaras, a Shia Muslim ethnic group that has been the target of previous massacres and other serious human rights violations by Taliban forces. These massacres took place in the context of the six-year war between the Taliban and parties now grouped in the United National Islamic Front for the Salvation of Afghanistan (the 'United Front'), in which international human rights and humanitarian law have been repeatedly violated by the warring factions. Ethnic and religious minorities, and the Hazaras in particular, have been especially vulnerable in areas of conflict, and Taliban forces have committed large-scale abuses against Hazara civilians with impunity. In this report Human Rights Watch calls upon the United Nations to investigate both massacres and to systematically monitor human rights and humanitarian law violations by all parties to Afghanistan's civil war.</a:t>
            </a:r>
          </a:p>
          <a:p>
            <a:endParaRPr/>
          </a:p>
          <a:p>
            <a:pPr>
              <a:buNone/>
            </a:pPr>
            <a:r>
              <a:rPr lang="en" sz="900">
                <a:solidFill>
                  <a:schemeClr val="hlink"/>
                </a:solidFill>
                <a:latin typeface="Trebuchet MS"/>
                <a:ea typeface="Trebuchet MS"/>
                <a:cs typeface="Trebuchet MS"/>
                <a:sym typeface="Trebuchet MS"/>
                <a:hlinkClick r:id="rId4"/>
              </a:rPr>
              <a:t>Human Rights Watch, </a:t>
            </a:r>
            <a:r>
              <a:rPr lang="en" sz="900" i="1">
                <a:solidFill>
                  <a:schemeClr val="hlink"/>
                </a:solidFill>
                <a:latin typeface="Trebuchet MS"/>
                <a:ea typeface="Trebuchet MS"/>
                <a:cs typeface="Trebuchet MS"/>
                <a:sym typeface="Trebuchet MS"/>
                <a:hlinkClick r:id="rId4"/>
              </a:rPr>
              <a:t>Afghanistan: Massacres of Hazaras in Afghanistan </a:t>
            </a:r>
            <a:r>
              <a:rPr lang="en" sz="900">
                <a:solidFill>
                  <a:schemeClr val="hlink"/>
                </a:solidFill>
                <a:latin typeface="Trebuchet MS"/>
                <a:ea typeface="Trebuchet MS"/>
                <a:cs typeface="Trebuchet MS"/>
                <a:sym typeface="Trebuchet MS"/>
                <a:hlinkClick r:id="rId4"/>
              </a:rPr>
              <a:t>, 1 February 2001, C1301, available at: http://www.unhcr.org/refworld/docid/3ae6a87c4.html [accessed 2 February 2013]</a:t>
            </a:r>
            <a:r>
              <a:rPr lang="en" sz="1200"/>
              <a:t> </a:t>
            </a:r>
            <a:r>
              <a:rPr lang="en" sz="800">
                <a:solidFill>
                  <a:srgbClr val="666666"/>
                </a:solidFill>
                <a:latin typeface="Trebuchet MS"/>
                <a:ea typeface="Trebuchet MS"/>
                <a:cs typeface="Trebuchet MS"/>
                <a:sym typeface="Trebuchet MS"/>
              </a:rPr>
              <a:t>Use ctrl + click to open link.</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52" name="Shape 452"/>
          <p:cNvSpPr/>
          <p:nvPr/>
        </p:nvSpPr>
        <p:spPr>
          <a:xfrm>
            <a:off x="855812" y="1603641"/>
            <a:ext cx="3304036" cy="4960817"/>
          </a:xfrm>
          <a:prstGeom prst="rect">
            <a:avLst/>
          </a:prstGeom>
          <a:blipFill>
            <a:blip r:embed="rId3"/>
            <a:stretch>
              <a:fillRect/>
            </a:stretch>
          </a:blipFill>
          <a:ln>
            <a:noFill/>
          </a:ln>
        </p:spPr>
      </p:sp>
      <p:sp>
        <p:nvSpPr>
          <p:cNvPr id="453" name="Shape 453"/>
          <p:cNvSpPr/>
          <p:nvPr/>
        </p:nvSpPr>
        <p:spPr>
          <a:xfrm>
            <a:off x="4720397" y="1656225"/>
            <a:ext cx="3966376" cy="3122441"/>
          </a:xfrm>
          <a:prstGeom prst="rect">
            <a:avLst/>
          </a:prstGeom>
          <a:blipFill>
            <a:blip r:embed="rId4"/>
            <a:stretch>
              <a:fillRect/>
            </a:stretch>
          </a:blipFill>
          <a:ln>
            <a:noFill/>
          </a:ln>
        </p:spPr>
      </p:sp>
      <p:sp>
        <p:nvSpPr>
          <p:cNvPr id="454" name="Shape 454"/>
          <p:cNvSpPr txBox="1"/>
          <p:nvPr/>
        </p:nvSpPr>
        <p:spPr>
          <a:xfrm>
            <a:off x="4715984" y="4865825"/>
            <a:ext cx="3940200" cy="1524900"/>
          </a:xfrm>
          <a:prstGeom prst="rect">
            <a:avLst/>
          </a:prstGeom>
          <a:noFill/>
        </p:spPr>
        <p:txBody>
          <a:bodyPr lIns="91425" tIns="91425" rIns="91425" bIns="91425" anchor="t" anchorCtr="0">
            <a:noAutofit/>
          </a:bodyPr>
          <a:lstStyle/>
          <a:p>
            <a:pPr lvl="0" rtl="0">
              <a:lnSpc>
                <a:spcPct val="115000"/>
              </a:lnSpc>
              <a:buNone/>
            </a:pPr>
            <a:r>
              <a:rPr lang="en" sz="1100">
                <a:latin typeface="Times New Roman"/>
                <a:ea typeface="Times New Roman"/>
                <a:cs typeface="Times New Roman"/>
                <a:sym typeface="Times New Roman"/>
              </a:rPr>
              <a:t>Destroying Hazara history and making and promoting an inaccurate, demeaning history of their culture have been further strategies, in addition to violent attacks. In March 2001, the Taliban notoriously destroyed the ancient Buddah sculptures of Bamiyan which were principal symbols of Hazara history and culture, and one of the most popular masterpieces of the oral and intangible heritage of humanity. Such is the history of two centuries of crimes against the Hazara, and from which they still suffer.</a:t>
            </a:r>
          </a:p>
          <a:p>
            <a:endParaRPr/>
          </a:p>
        </p:txBody>
      </p:sp>
      <p:sp>
        <p:nvSpPr>
          <p:cNvPr id="455" name="Shape 455"/>
          <p:cNvSpPr txBox="1"/>
          <p:nvPr/>
        </p:nvSpPr>
        <p:spPr>
          <a:xfrm rot="-1336912">
            <a:off x="810977" y="4999048"/>
            <a:ext cx="3587370" cy="837775"/>
          </a:xfrm>
          <a:prstGeom prst="rect">
            <a:avLst/>
          </a:prstGeom>
          <a:noFill/>
        </p:spPr>
        <p:txBody>
          <a:bodyPr lIns="91425" tIns="91425" rIns="91425" bIns="91425" anchor="t" anchorCtr="0">
            <a:noAutofit/>
          </a:bodyPr>
          <a:lstStyle/>
          <a:p>
            <a:pPr>
              <a:buNone/>
            </a:pPr>
            <a:r>
              <a:rPr lang="en" sz="1800" b="1">
                <a:solidFill>
                  <a:srgbClr val="6D9EEB"/>
                </a:solidFill>
                <a:latin typeface="Times New Roman"/>
                <a:ea typeface="Times New Roman"/>
                <a:cs typeface="Times New Roman"/>
                <a:sym typeface="Times New Roman"/>
              </a:rPr>
              <a:t>Ancient Buddha sculptures of Bamiyan, principal symbols of Hazara history and culture!</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61" name="Shape 461"/>
          <p:cNvSpPr/>
          <p:nvPr/>
        </p:nvSpPr>
        <p:spPr>
          <a:xfrm>
            <a:off x="492475" y="1643350"/>
            <a:ext cx="2750876" cy="4879758"/>
          </a:xfrm>
          <a:prstGeom prst="rect">
            <a:avLst/>
          </a:prstGeom>
          <a:blipFill>
            <a:blip r:embed="rId3"/>
            <a:stretch>
              <a:fillRect/>
            </a:stretch>
          </a:blipFill>
          <a:ln>
            <a:noFill/>
          </a:ln>
        </p:spPr>
      </p:sp>
      <p:sp>
        <p:nvSpPr>
          <p:cNvPr id="462" name="Shape 462"/>
          <p:cNvSpPr txBox="1"/>
          <p:nvPr/>
        </p:nvSpPr>
        <p:spPr>
          <a:xfrm>
            <a:off x="3420175" y="5841150"/>
            <a:ext cx="5174399" cy="704999"/>
          </a:xfrm>
          <a:prstGeom prst="rect">
            <a:avLst/>
          </a:prstGeom>
          <a:solidFill>
            <a:srgbClr val="FF0000"/>
          </a:solidFill>
        </p:spPr>
        <p:txBody>
          <a:bodyPr lIns="91425" tIns="91425" rIns="91425" bIns="91425" anchor="t" anchorCtr="0">
            <a:noAutofit/>
          </a:bodyPr>
          <a:lstStyle/>
          <a:p>
            <a:pPr algn="ctr">
              <a:buNone/>
            </a:pPr>
            <a:r>
              <a:rPr lang="en" sz="1800" b="1">
                <a:solidFill>
                  <a:schemeClr val="lt1"/>
                </a:solidFill>
              </a:rPr>
              <a:t>Less than 2% of National budget for Hazara- populated areas like Bamyan and Daikundi.</a:t>
            </a:r>
          </a:p>
        </p:txBody>
      </p:sp>
      <p:sp>
        <p:nvSpPr>
          <p:cNvPr id="463" name="Shape 463"/>
          <p:cNvSpPr txBox="1"/>
          <p:nvPr/>
        </p:nvSpPr>
        <p:spPr>
          <a:xfrm>
            <a:off x="3332025" y="1648400"/>
            <a:ext cx="5297700" cy="4107599"/>
          </a:xfrm>
          <a:prstGeom prst="rect">
            <a:avLst/>
          </a:prstGeom>
          <a:noFill/>
        </p:spPr>
        <p:txBody>
          <a:bodyPr lIns="91425" tIns="91425" rIns="91425" bIns="91425" anchor="t" anchorCtr="0">
            <a:noAutofit/>
          </a:bodyPr>
          <a:lstStyle/>
          <a:p>
            <a:pPr lvl="0" algn="ctr" rtl="0">
              <a:buNone/>
            </a:pPr>
            <a:r>
              <a:rPr lang="en" sz="9600"/>
              <a:t>2007</a:t>
            </a:r>
          </a:p>
          <a:p>
            <a:pPr lvl="0" algn="ctr" rtl="0">
              <a:buNone/>
            </a:pPr>
            <a:r>
              <a:rPr lang="en">
                <a:solidFill>
                  <a:schemeClr val="hlink"/>
                </a:solidFill>
                <a:hlinkClick r:id="rId4"/>
              </a:rPr>
              <a:t>Daikundi Province, where half-a-million people are dependent on agriculture, the Afghan Department of Agriculture in 2007 had a budget of only </a:t>
            </a:r>
            <a:r>
              <a:rPr lang="en" b="1">
                <a:solidFill>
                  <a:srgbClr val="FF0000"/>
                </a:solidFill>
                <a:hlinkClick r:id="rId4"/>
              </a:rPr>
              <a:t>$2,400</a:t>
            </a:r>
            <a:r>
              <a:rPr lang="en">
                <a:solidFill>
                  <a:schemeClr val="hlink"/>
                </a:solidFill>
                <a:hlinkClick r:id="rId4"/>
              </a:rPr>
              <a:t> to improve farming in the area.</a:t>
            </a:r>
          </a:p>
          <a:p>
            <a:pPr lvl="0" algn="ctr" rtl="0">
              <a:buNone/>
            </a:pPr>
            <a:r>
              <a:rPr lang="en" sz="800">
                <a:solidFill>
                  <a:srgbClr val="666666"/>
                </a:solidFill>
                <a:latin typeface="Trebuchet MS"/>
                <a:ea typeface="Trebuchet MS"/>
                <a:cs typeface="Trebuchet MS"/>
                <a:sym typeface="Trebuchet MS"/>
              </a:rPr>
              <a:t>Use ctrl + click to open link.</a:t>
            </a:r>
          </a:p>
          <a:p>
            <a:pPr lvl="0" algn="ctr" rtl="0">
              <a:buNone/>
            </a:pPr>
            <a:r>
              <a:rPr lang="en" sz="9600"/>
              <a:t>2007</a:t>
            </a:r>
          </a:p>
          <a:p>
            <a:pPr algn="ctr">
              <a:buNone/>
            </a:pPr>
            <a:r>
              <a:rPr lang="en">
                <a:solidFill>
                  <a:schemeClr val="hlink"/>
                </a:solidFill>
                <a:hlinkClick r:id="rId5"/>
              </a:rPr>
              <a:t>Government's plan to build a modern prison in Daikundi;</a:t>
            </a:r>
            <a:r>
              <a:rPr lang="en">
                <a:solidFill>
                  <a:schemeClr val="hlink"/>
                </a:solidFill>
                <a:hlinkClick r:id="rId5"/>
              </a:rPr>
              <a:t/>
            </a:r>
            <a:br>
              <a:rPr lang="en">
                <a:solidFill>
                  <a:schemeClr val="hlink"/>
                </a:solidFill>
                <a:hlinkClick r:id="rId5"/>
              </a:rPr>
            </a:br>
            <a:r>
              <a:rPr lang="en">
                <a:solidFill>
                  <a:schemeClr val="hlink"/>
                </a:solidFill>
                <a:hlinkClick r:id="rId5"/>
              </a:rPr>
              <a:t>Cost </a:t>
            </a:r>
            <a:r>
              <a:rPr lang="en">
                <a:solidFill>
                  <a:srgbClr val="FF0000"/>
                </a:solidFill>
                <a:hlinkClick r:id="rId5"/>
              </a:rPr>
              <a:t>$</a:t>
            </a:r>
            <a:r>
              <a:rPr lang="en">
                <a:solidFill>
                  <a:srgbClr val="FF0000"/>
                </a:solidFill>
                <a:hlinkClick r:id="rId5"/>
              </a:rPr>
              <a:t>795,566.</a:t>
            </a:r>
            <a:r>
              <a:rPr lang="en">
                <a:solidFill>
                  <a:srgbClr val="333333"/>
                </a:solidFill>
              </a:rPr>
              <a:t> </a:t>
            </a:r>
            <a:r>
              <a:rPr lang="en" sz="800">
                <a:solidFill>
                  <a:srgbClr val="666666"/>
                </a:solidFill>
                <a:latin typeface="Trebuchet MS"/>
                <a:ea typeface="Trebuchet MS"/>
                <a:cs typeface="Trebuchet MS"/>
                <a:sym typeface="Trebuchet MS"/>
              </a:rPr>
              <a:t>Use ctrl + click to open link.</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69" name="Shape 469"/>
          <p:cNvSpPr/>
          <p:nvPr/>
        </p:nvSpPr>
        <p:spPr>
          <a:xfrm>
            <a:off x="2828315" y="1582575"/>
            <a:ext cx="5789451" cy="4375908"/>
          </a:xfrm>
          <a:prstGeom prst="rect">
            <a:avLst/>
          </a:prstGeom>
          <a:blipFill>
            <a:blip r:embed="rId3"/>
            <a:stretch>
              <a:fillRect/>
            </a:stretch>
          </a:blipFill>
          <a:ln>
            <a:noFill/>
          </a:ln>
        </p:spPr>
      </p:sp>
      <p:sp>
        <p:nvSpPr>
          <p:cNvPr id="470" name="Shape 470"/>
          <p:cNvSpPr txBox="1"/>
          <p:nvPr/>
        </p:nvSpPr>
        <p:spPr>
          <a:xfrm>
            <a:off x="511275" y="1630750"/>
            <a:ext cx="2009700" cy="4301699"/>
          </a:xfrm>
          <a:prstGeom prst="rect">
            <a:avLst/>
          </a:prstGeom>
          <a:noFill/>
        </p:spPr>
        <p:txBody>
          <a:bodyPr lIns="91425" tIns="91425" rIns="91425" bIns="91425" anchor="t" anchorCtr="0">
            <a:noAutofit/>
          </a:bodyPr>
          <a:lstStyle/>
          <a:p>
            <a:pPr lvl="0" algn="ctr" rtl="0">
              <a:buNone/>
            </a:pPr>
            <a:r>
              <a:rPr lang="en" sz="7200"/>
              <a:t>2</a:t>
            </a:r>
          </a:p>
          <a:p>
            <a:pPr lvl="0" algn="ctr" rtl="0">
              <a:buNone/>
            </a:pPr>
            <a:r>
              <a:rPr lang="en" sz="7200"/>
              <a:t>0</a:t>
            </a:r>
          </a:p>
          <a:p>
            <a:pPr lvl="0" algn="ctr" rtl="0">
              <a:buNone/>
            </a:pPr>
            <a:r>
              <a:rPr lang="en" sz="7200"/>
              <a:t>1</a:t>
            </a:r>
          </a:p>
          <a:p>
            <a:pPr algn="ctr">
              <a:buNone/>
            </a:pPr>
            <a:r>
              <a:rPr lang="en" sz="7200"/>
              <a:t>2</a:t>
            </a:r>
          </a:p>
        </p:txBody>
      </p:sp>
      <p:sp>
        <p:nvSpPr>
          <p:cNvPr id="471" name="Shape 471"/>
          <p:cNvSpPr txBox="1"/>
          <p:nvPr/>
        </p:nvSpPr>
        <p:spPr>
          <a:xfrm>
            <a:off x="546525" y="5976500"/>
            <a:ext cx="8065800" cy="634800"/>
          </a:xfrm>
          <a:prstGeom prst="rect">
            <a:avLst/>
          </a:prstGeom>
          <a:noFill/>
        </p:spPr>
        <p:txBody>
          <a:bodyPr lIns="91425" tIns="91425" rIns="91425" bIns="91425" anchor="t" anchorCtr="0">
            <a:noAutofit/>
          </a:bodyPr>
          <a:lstStyle/>
          <a:p>
            <a:pPr lvl="0" algn="just" rtl="0">
              <a:lnSpc>
                <a:spcPct val="115000"/>
              </a:lnSpc>
              <a:buNone/>
            </a:pPr>
            <a:r>
              <a:rPr lang="en" i="1">
                <a:latin typeface="Times New Roman"/>
                <a:ea typeface="Times New Roman"/>
                <a:cs typeface="Times New Roman"/>
                <a:sym typeface="Times New Roman"/>
              </a:rPr>
              <a:t>Hazara roads are blocked by Taliban gunmen.  Hazara cars are halted and its passengers are killed.</a:t>
            </a:r>
          </a:p>
          <a:p>
            <a:pPr>
              <a:buNone/>
            </a:pPr>
            <a:r>
              <a:rPr lang="en">
                <a:solidFill>
                  <a:schemeClr val="hlink"/>
                </a:solidFill>
                <a:latin typeface="Times New Roman"/>
                <a:ea typeface="Times New Roman"/>
                <a:cs typeface="Times New Roman"/>
                <a:sym typeface="Times New Roman"/>
                <a:hlinkClick r:id="rId4"/>
              </a:rPr>
              <a:t>A statement of </a:t>
            </a:r>
            <a:r>
              <a:rPr lang="en">
                <a:solidFill>
                  <a:schemeClr val="hlink"/>
                </a:solidFill>
                <a:latin typeface="Times New Roman"/>
                <a:ea typeface="Times New Roman"/>
                <a:cs typeface="Times New Roman"/>
                <a:sym typeface="Times New Roman"/>
                <a:hlinkClick r:id="rId4"/>
              </a:rPr>
              <a:t>Afghanistan Independent Human Rights Commission (AIHRC)</a:t>
            </a:r>
            <a:r>
              <a:rPr lang="en">
                <a:solidFill>
                  <a:schemeClr val="hlink"/>
                </a:solidFill>
                <a:latin typeface="Times New Roman"/>
                <a:ea typeface="Times New Roman"/>
                <a:cs typeface="Times New Roman"/>
                <a:sym typeface="Times New Roman"/>
                <a:hlinkClick r:id="rId4"/>
              </a:rPr>
              <a:t> in Dari </a:t>
            </a:r>
            <a:r>
              <a:rPr lang="en" sz="800">
                <a:solidFill>
                  <a:srgbClr val="666666"/>
                </a:solidFill>
                <a:latin typeface="Trebuchet MS"/>
                <a:ea typeface="Trebuchet MS"/>
                <a:cs typeface="Trebuchet MS"/>
                <a:sym typeface="Trebuchet MS"/>
              </a:rPr>
              <a:t>Use ctrl + click to open link.</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Persecution of the Hazara people</a:t>
            </a:r>
          </a:p>
        </p:txBody>
      </p:sp>
      <p:sp>
        <p:nvSpPr>
          <p:cNvPr id="477" name="Shape 477"/>
          <p:cNvSpPr/>
          <p:nvPr/>
        </p:nvSpPr>
        <p:spPr>
          <a:xfrm>
            <a:off x="3057525" y="1600200"/>
            <a:ext cx="5629275" cy="4895850"/>
          </a:xfrm>
          <a:prstGeom prst="rect">
            <a:avLst/>
          </a:prstGeom>
          <a:blipFill>
            <a:blip r:embed="rId3"/>
            <a:stretch>
              <a:fillRect/>
            </a:stretch>
          </a:blipFill>
          <a:ln>
            <a:noFill/>
          </a:ln>
        </p:spPr>
      </p:sp>
      <p:sp>
        <p:nvSpPr>
          <p:cNvPr id="478" name="Shape 478"/>
          <p:cNvSpPr txBox="1"/>
          <p:nvPr/>
        </p:nvSpPr>
        <p:spPr>
          <a:xfrm>
            <a:off x="520075" y="1630750"/>
            <a:ext cx="2459400" cy="4910100"/>
          </a:xfrm>
          <a:prstGeom prst="rect">
            <a:avLst/>
          </a:prstGeom>
          <a:noFill/>
        </p:spPr>
        <p:txBody>
          <a:bodyPr lIns="91425" tIns="91425" rIns="91425" bIns="91425" anchor="t" anchorCtr="0">
            <a:noAutofit/>
          </a:bodyPr>
          <a:lstStyle/>
          <a:p>
            <a:pPr lvl="0" algn="ctr" rtl="0">
              <a:buNone/>
            </a:pPr>
            <a:r>
              <a:rPr lang="en"/>
              <a:t>Genocide in Pakistan</a:t>
            </a:r>
          </a:p>
          <a:p>
            <a:pPr lvl="0" algn="ctr" rtl="0">
              <a:buNone/>
            </a:pPr>
            <a:r>
              <a:rPr lang="en" u="sng">
                <a:solidFill>
                  <a:schemeClr val="hlink"/>
                </a:solidFill>
                <a:hlinkClick r:id="rId4"/>
              </a:rPr>
              <a:t>Click here to see the map.</a:t>
            </a:r>
          </a:p>
          <a:p>
            <a:pPr lvl="0" rtl="0">
              <a:lnSpc>
                <a:spcPct val="115000"/>
              </a:lnSpc>
              <a:spcBef>
                <a:spcPts val="2400"/>
              </a:spcBef>
              <a:spcAft>
                <a:spcPts val="600"/>
              </a:spcAft>
              <a:buNone/>
            </a:pPr>
            <a:r>
              <a:rPr lang="en" sz="3900">
                <a:latin typeface="Georgia"/>
                <a:ea typeface="Georgia"/>
                <a:cs typeface="Georgia"/>
                <a:sym typeface="Georgia"/>
                <a:hlinkClick r:id="rId5"/>
              </a:rPr>
              <a:t>Pakistan: Abuses, Impunity Erode Rights</a:t>
            </a:r>
          </a:p>
          <a:p>
            <a:pPr lvl="0" rtl="0">
              <a:lnSpc>
                <a:spcPct val="115000"/>
              </a:lnSpc>
              <a:buNone/>
            </a:pPr>
            <a:r>
              <a:rPr lang="en" sz="900">
                <a:solidFill>
                  <a:schemeClr val="hlink"/>
                </a:solidFill>
                <a:hlinkClick r:id="rId5"/>
              </a:rPr>
              <a:t>ATTACKS ON RELIGIOUS MINORITIES SURGE, JUDICIARY TAKES POLITICAL DECISIONS</a:t>
            </a:r>
          </a:p>
          <a:p>
            <a:pPr lvl="0" rtl="0">
              <a:lnSpc>
                <a:spcPct val="115000"/>
              </a:lnSpc>
              <a:buNone/>
            </a:pPr>
            <a:r>
              <a:rPr lang="en" sz="900">
                <a:solidFill>
                  <a:schemeClr val="hlink"/>
                </a:solidFill>
                <a:hlinkClick r:id="rId5"/>
              </a:rPr>
              <a:t>Human Rights Watch</a:t>
            </a:r>
          </a:p>
          <a:p>
            <a:endParaRPr/>
          </a:p>
          <a:p>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Clr>
                <a:srgbClr val="000000"/>
              </a:buClr>
              <a:buSzPct val="30555"/>
              <a:buFont typeface="Arial"/>
              <a:buNone/>
            </a:pPr>
            <a:r>
              <a:rPr lang="en"/>
              <a:t>Hazaristan</a:t>
            </a:r>
          </a:p>
        </p:txBody>
      </p:sp>
      <p:sp>
        <p:nvSpPr>
          <p:cNvPr id="73" name="Shape 7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74" name="Shape 74"/>
          <p:cNvSpPr/>
          <p:nvPr/>
        </p:nvSpPr>
        <p:spPr>
          <a:xfrm>
            <a:off x="1285995" y="1642212"/>
            <a:ext cx="6716354" cy="4481806"/>
          </a:xfrm>
          <a:prstGeom prst="rect">
            <a:avLst/>
          </a:prstGeom>
          <a:blipFill>
            <a:blip r:embed="rId3"/>
            <a:stretch>
              <a:fillRect/>
            </a:stretch>
          </a:blipFill>
          <a:ln>
            <a:noFill/>
          </a:ln>
        </p:spPr>
      </p:sp>
      <p:sp>
        <p:nvSpPr>
          <p:cNvPr id="75" name="Shape 75"/>
          <p:cNvSpPr txBox="1"/>
          <p:nvPr/>
        </p:nvSpPr>
        <p:spPr>
          <a:xfrm>
            <a:off x="2021723" y="6124019"/>
            <a:ext cx="5244899" cy="476100"/>
          </a:xfrm>
          <a:prstGeom prst="rect">
            <a:avLst/>
          </a:prstGeom>
          <a:noFill/>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A snowbound valley of the Waras district of Bamyan, shot on Feb. 8, 2010. Heavy snowfalls have caused many casualties in Bamyan and Dai Kundi.</a:t>
            </a:r>
          </a:p>
          <a:p>
            <a:endParaRPr/>
          </a:p>
          <a:p>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Hazara World-wide Protest</a:t>
            </a:r>
          </a:p>
        </p:txBody>
      </p:sp>
      <p:sp>
        <p:nvSpPr>
          <p:cNvPr id="484" name="Shape 484"/>
          <p:cNvSpPr txBox="1">
            <a:spLocks noGrp="1"/>
          </p:cNvSpPr>
          <p:nvPr>
            <p:ph type="body" idx="1"/>
          </p:nvPr>
        </p:nvSpPr>
        <p:spPr>
          <a:xfrm>
            <a:off x="457200" y="1600200"/>
            <a:ext cx="5047500" cy="4897200"/>
          </a:xfrm>
          <a:prstGeom prst="rect">
            <a:avLst/>
          </a:prstGeom>
        </p:spPr>
        <p:txBody>
          <a:bodyPr lIns="91425" tIns="91425" rIns="91425" bIns="91425" anchor="t" anchorCtr="0">
            <a:noAutofit/>
          </a:bodyPr>
          <a:lstStyle/>
          <a:p>
            <a:pPr lvl="0" rtl="0">
              <a:lnSpc>
                <a:spcPct val="115000"/>
              </a:lnSpc>
              <a:spcBef>
                <a:spcPts val="0"/>
              </a:spcBef>
              <a:buNone/>
            </a:pPr>
            <a:r>
              <a:rPr lang="en" sz="1100">
                <a:solidFill>
                  <a:srgbClr val="000000"/>
                </a:solidFill>
              </a:rPr>
              <a:t>In the present Convention, genocide means any of the following acts committed with intent to destroy, in whole or in part, a national, ethnical, racial or religious group, such as:</a:t>
            </a:r>
          </a:p>
          <a:p>
            <a:pPr marL="457200" lvl="0" indent="-298450" rtl="0">
              <a:lnSpc>
                <a:spcPct val="115000"/>
              </a:lnSpc>
              <a:spcBef>
                <a:spcPts val="0"/>
              </a:spcBef>
              <a:buClr>
                <a:srgbClr val="000000"/>
              </a:buClr>
              <a:buSzPct val="166666"/>
              <a:buFont typeface="Arial"/>
              <a:buChar char="•"/>
            </a:pPr>
            <a:r>
              <a:rPr lang="en" sz="1100">
                <a:solidFill>
                  <a:srgbClr val="000000"/>
                </a:solidFill>
              </a:rPr>
              <a:t>(a) Killing members of the group;</a:t>
            </a:r>
          </a:p>
          <a:p>
            <a:pPr marL="457200" lvl="0" indent="-298450" rtl="0">
              <a:lnSpc>
                <a:spcPct val="115000"/>
              </a:lnSpc>
              <a:spcBef>
                <a:spcPts val="0"/>
              </a:spcBef>
              <a:buClr>
                <a:srgbClr val="000000"/>
              </a:buClr>
              <a:buSzPct val="166666"/>
              <a:buFont typeface="Arial"/>
              <a:buChar char="•"/>
            </a:pPr>
            <a:r>
              <a:rPr lang="en" sz="1100">
                <a:solidFill>
                  <a:srgbClr val="000000"/>
                </a:solidFill>
              </a:rPr>
              <a:t>(b) Causing serious bodily or mental harm to members of the group;</a:t>
            </a:r>
          </a:p>
          <a:p>
            <a:pPr marL="457200" lvl="0" indent="-298450" rtl="0">
              <a:lnSpc>
                <a:spcPct val="115000"/>
              </a:lnSpc>
              <a:spcBef>
                <a:spcPts val="0"/>
              </a:spcBef>
              <a:buClr>
                <a:srgbClr val="000000"/>
              </a:buClr>
              <a:buSzPct val="166666"/>
              <a:buFont typeface="Arial"/>
              <a:buChar char="•"/>
            </a:pPr>
            <a:r>
              <a:rPr lang="en" sz="1100">
                <a:solidFill>
                  <a:srgbClr val="000000"/>
                </a:solidFill>
              </a:rPr>
              <a:t>(c) Deliberately inflicting on the group conditions of life calculated to bring about its physical destruction in whole or in part;</a:t>
            </a:r>
          </a:p>
          <a:p>
            <a:pPr marL="457200" lvl="0" indent="-298450" rtl="0">
              <a:lnSpc>
                <a:spcPct val="115000"/>
              </a:lnSpc>
              <a:spcBef>
                <a:spcPts val="0"/>
              </a:spcBef>
              <a:buClr>
                <a:srgbClr val="000000"/>
              </a:buClr>
              <a:buSzPct val="166666"/>
              <a:buFont typeface="Arial"/>
              <a:buChar char="•"/>
            </a:pPr>
            <a:r>
              <a:rPr lang="en" sz="1100">
                <a:solidFill>
                  <a:srgbClr val="000000"/>
                </a:solidFill>
              </a:rPr>
              <a:t>(d) Imposing measures intended to prevent births within the group;</a:t>
            </a:r>
          </a:p>
          <a:p>
            <a:pPr marL="457200" lvl="0" indent="-298450" rtl="0">
              <a:lnSpc>
                <a:spcPct val="115000"/>
              </a:lnSpc>
              <a:spcBef>
                <a:spcPts val="0"/>
              </a:spcBef>
              <a:buClr>
                <a:srgbClr val="000000"/>
              </a:buClr>
              <a:buSzPct val="166666"/>
              <a:buFont typeface="Arial"/>
              <a:buChar char="•"/>
            </a:pPr>
            <a:r>
              <a:rPr lang="en" sz="1100">
                <a:solidFill>
                  <a:srgbClr val="000000"/>
                </a:solidFill>
              </a:rPr>
              <a:t>(e) Forcibly transferring children of the group to another group.</a:t>
            </a:r>
          </a:p>
          <a:p>
            <a:endParaRPr/>
          </a:p>
          <a:p>
            <a:endParaRPr/>
          </a:p>
          <a:p>
            <a:pPr lvl="0" algn="ctr" rtl="0">
              <a:lnSpc>
                <a:spcPct val="115000"/>
              </a:lnSpc>
              <a:spcBef>
                <a:spcPts val="2400"/>
              </a:spcBef>
              <a:spcAft>
                <a:spcPts val="600"/>
              </a:spcAft>
              <a:buNone/>
            </a:pPr>
            <a:r>
              <a:rPr lang="en" sz="2500" b="1">
                <a:latin typeface="Verdana"/>
                <a:ea typeface="Verdana"/>
                <a:cs typeface="Verdana"/>
                <a:sym typeface="Verdana"/>
              </a:rPr>
              <a:t>What is the </a:t>
            </a:r>
            <a:r>
              <a:rPr lang="en" sz="2500" b="1">
                <a:solidFill>
                  <a:srgbClr val="000000"/>
                </a:solidFill>
                <a:latin typeface="Verdana"/>
                <a:ea typeface="Verdana"/>
                <a:cs typeface="Verdana"/>
                <a:sym typeface="Verdana"/>
              </a:rPr>
              <a:t>Convention on the Prevention and Punishment of the Crime of Genocide for?</a:t>
            </a:r>
          </a:p>
          <a:p>
            <a:endParaRPr/>
          </a:p>
        </p:txBody>
      </p:sp>
      <p:sp>
        <p:nvSpPr>
          <p:cNvPr id="485" name="Shape 485"/>
          <p:cNvSpPr txBox="1"/>
          <p:nvPr/>
        </p:nvSpPr>
        <p:spPr>
          <a:xfrm>
            <a:off x="5879550" y="3965825"/>
            <a:ext cx="2512200" cy="440699"/>
          </a:xfrm>
          <a:prstGeom prst="rect">
            <a:avLst/>
          </a:prstGeom>
          <a:noFill/>
        </p:spPr>
        <p:txBody>
          <a:bodyPr lIns="91425" tIns="91425" rIns="91425" bIns="91425" anchor="t" anchorCtr="0">
            <a:noAutofit/>
          </a:bodyPr>
          <a:lstStyle/>
          <a:p>
            <a:pPr lvl="0" algn="ctr" rtl="0">
              <a:buNone/>
            </a:pPr>
            <a:r>
              <a:rPr lang="en"/>
              <a:t>Kabul, Feb 2013</a:t>
            </a:r>
          </a:p>
          <a:p>
            <a:pPr lvl="0" algn="ctr" rtl="0">
              <a:lnSpc>
                <a:spcPct val="115000"/>
              </a:lnSpc>
              <a:spcBef>
                <a:spcPts val="2400"/>
              </a:spcBef>
              <a:spcAft>
                <a:spcPts val="600"/>
              </a:spcAft>
              <a:buClr>
                <a:srgbClr val="000000"/>
              </a:buClr>
              <a:buSzPct val="36666"/>
              <a:buFont typeface="Arial"/>
              <a:buNone/>
            </a:pPr>
            <a:r>
              <a:rPr lang="en" sz="3000" b="1"/>
              <a:t>What is the Refugee Convention for?</a:t>
            </a:r>
          </a:p>
          <a:p>
            <a:endParaRPr/>
          </a:p>
        </p:txBody>
      </p:sp>
      <p:sp>
        <p:nvSpPr>
          <p:cNvPr id="486" name="Shape 486"/>
          <p:cNvSpPr txBox="1"/>
          <p:nvPr/>
        </p:nvSpPr>
        <p:spPr>
          <a:xfrm>
            <a:off x="5879550" y="552775"/>
            <a:ext cx="2124899" cy="3480900"/>
          </a:xfrm>
          <a:prstGeom prst="rect">
            <a:avLst/>
          </a:prstGeom>
          <a:noFill/>
        </p:spPr>
        <p:txBody>
          <a:bodyPr lIns="91425" tIns="91425" rIns="91425" bIns="91425" anchor="t" anchorCtr="0">
            <a:noAutofit/>
          </a:bodyPr>
          <a:lstStyle/>
          <a:p>
            <a:endParaRPr/>
          </a:p>
        </p:txBody>
      </p:sp>
      <p:sp>
        <p:nvSpPr>
          <p:cNvPr id="487" name="Shape 487"/>
          <p:cNvSpPr/>
          <p:nvPr/>
        </p:nvSpPr>
        <p:spPr>
          <a:xfrm>
            <a:off x="5524435" y="1718825"/>
            <a:ext cx="2960927" cy="1985164"/>
          </a:xfrm>
          <a:prstGeom prst="rect">
            <a:avLst/>
          </a:prstGeom>
          <a:blipFill>
            <a:blip r:embed="rId3"/>
            <a:stretch>
              <a:fillRect/>
            </a:stretch>
          </a:blipFill>
          <a:ln>
            <a:noFill/>
          </a:ln>
        </p:spPr>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Resources</a:t>
            </a:r>
          </a:p>
        </p:txBody>
      </p:sp>
      <p:sp>
        <p:nvSpPr>
          <p:cNvPr id="493" name="Shape 4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buNone/>
            </a:pPr>
            <a:r>
              <a:rPr lang="en" sz="2400">
                <a:latin typeface="Times New Roman"/>
                <a:ea typeface="Times New Roman"/>
                <a:cs typeface="Times New Roman"/>
                <a:sym typeface="Times New Roman"/>
              </a:rPr>
              <a:t>
Hazara People International Network</a:t>
            </a:r>
          </a:p>
          <a:p>
            <a:pPr lvl="0" algn="ctr" rtl="0">
              <a:buNone/>
            </a:pPr>
            <a:r>
              <a:rPr lang="en" sz="2400">
                <a:latin typeface="Times New Roman"/>
                <a:ea typeface="Times New Roman"/>
                <a:cs typeface="Times New Roman"/>
                <a:sym typeface="Times New Roman"/>
              </a:rPr>
              <a:t>www.HazaraRights.com</a:t>
            </a:r>
          </a:p>
          <a:p>
            <a:pPr lvl="0" algn="ctr" rtl="0">
              <a:buNone/>
            </a:pPr>
            <a:r>
              <a:rPr lang="en" sz="2400">
                <a:latin typeface="Times New Roman"/>
                <a:ea typeface="Times New Roman"/>
                <a:cs typeface="Times New Roman"/>
                <a:sym typeface="Times New Roman"/>
              </a:rPr>
              <a:t>Hazara Women International</a:t>
            </a:r>
          </a:p>
          <a:p>
            <a:pPr lvl="0" algn="ctr" rtl="0">
              <a:buNone/>
            </a:pPr>
            <a:r>
              <a:rPr lang="en" sz="2400">
                <a:latin typeface="Times New Roman"/>
                <a:ea typeface="Times New Roman"/>
                <a:cs typeface="Times New Roman"/>
                <a:sym typeface="Times New Roman"/>
              </a:rPr>
              <a:t>www.HazaraWomen.com</a:t>
            </a:r>
          </a:p>
          <a:p>
            <a:pPr lvl="0" algn="ctr" rtl="0">
              <a:buNone/>
            </a:pPr>
            <a:r>
              <a:rPr lang="en" sz="2400">
                <a:latin typeface="Times New Roman"/>
                <a:ea typeface="Times New Roman"/>
                <a:cs typeface="Times New Roman"/>
                <a:sym typeface="Times New Roman"/>
              </a:rPr>
              <a:t>Hazara People Rights</a:t>
            </a:r>
          </a:p>
          <a:p>
            <a:pPr algn="ctr">
              <a:buNone/>
            </a:pPr>
            <a:r>
              <a:rPr lang="en" sz="2400">
                <a:latin typeface="Times New Roman"/>
                <a:ea typeface="Times New Roman"/>
                <a:cs typeface="Times New Roman"/>
                <a:sym typeface="Times New Roman"/>
              </a:rPr>
              <a:t>www.HazaraRights.com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81" name="Shape 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82" name="Shape 82"/>
          <p:cNvSpPr/>
          <p:nvPr/>
        </p:nvSpPr>
        <p:spPr>
          <a:xfrm>
            <a:off x="1254712" y="1600200"/>
            <a:ext cx="6843738" cy="4553804"/>
          </a:xfrm>
          <a:prstGeom prst="rect">
            <a:avLst/>
          </a:prstGeom>
          <a:blipFill>
            <a:blip r:embed="rId3"/>
            <a:stretch>
              <a:fillRect/>
            </a:stretch>
          </a:blipFill>
          <a:ln>
            <a:noFill/>
          </a:ln>
        </p:spPr>
      </p:sp>
      <p:sp>
        <p:nvSpPr>
          <p:cNvPr id="83" name="Shape 83"/>
          <p:cNvSpPr txBox="1"/>
          <p:nvPr/>
        </p:nvSpPr>
        <p:spPr>
          <a:xfrm>
            <a:off x="4081275" y="6154004"/>
            <a:ext cx="1921500" cy="2204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Bamyan in winter.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Hazaristan</a:t>
            </a:r>
          </a:p>
        </p:txBody>
      </p:sp>
      <p:sp>
        <p:nvSpPr>
          <p:cNvPr id="89" name="Shape 89"/>
          <p:cNvSpPr/>
          <p:nvPr/>
        </p:nvSpPr>
        <p:spPr>
          <a:xfrm>
            <a:off x="1044435" y="1587212"/>
            <a:ext cx="7002895" cy="4664695"/>
          </a:xfrm>
          <a:prstGeom prst="rect">
            <a:avLst/>
          </a:prstGeom>
          <a:blipFill>
            <a:blip r:embed="rId3"/>
            <a:stretch>
              <a:fillRect/>
            </a:stretch>
          </a:blipFill>
          <a:ln>
            <a:noFill/>
          </a:ln>
        </p:spPr>
      </p:sp>
      <p:sp>
        <p:nvSpPr>
          <p:cNvPr id="90" name="Shape 90"/>
          <p:cNvSpPr txBox="1"/>
          <p:nvPr/>
        </p:nvSpPr>
        <p:spPr>
          <a:xfrm>
            <a:off x="807975" y="6251908"/>
            <a:ext cx="8021699" cy="229199"/>
          </a:xfrm>
          <a:prstGeom prst="rect">
            <a:avLst/>
          </a:prstGeom>
          <a:noFill/>
        </p:spPr>
        <p:txBody>
          <a:bodyPr lIns="91425" tIns="91425" rIns="91425" bIns="91425" anchor="t" anchorCtr="0">
            <a:noAutofit/>
          </a:bodyPr>
          <a:lstStyle/>
          <a:p>
            <a:pPr>
              <a:buNone/>
            </a:pPr>
            <a:r>
              <a:rPr lang="en" sz="1000">
                <a:solidFill>
                  <a:srgbClr val="333333"/>
                </a:solidFill>
                <a:latin typeface="Verdana"/>
                <a:ea typeface="Verdana"/>
                <a:cs typeface="Verdana"/>
                <a:sym typeface="Verdana"/>
              </a:rPr>
              <a:t>A house in the Yakawlang District, Bamyan Province in winter. Hazaristan becomes one of the most isolated places in the world during winter.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96" name="Shape 96"/>
          <p:cNvSpPr/>
          <p:nvPr/>
        </p:nvSpPr>
        <p:spPr>
          <a:xfrm>
            <a:off x="470078" y="274637"/>
            <a:ext cx="8203842" cy="2781857"/>
          </a:xfrm>
          <a:prstGeom prst="rect">
            <a:avLst/>
          </a:prstGeom>
          <a:blipFill>
            <a:blip r:embed="rId3"/>
            <a:stretch>
              <a:fillRect/>
            </a:stretch>
          </a:blipFill>
          <a:ln>
            <a:noFill/>
          </a:ln>
        </p:spPr>
      </p:sp>
      <p:sp>
        <p:nvSpPr>
          <p:cNvPr id="97" name="Shape 97"/>
          <p:cNvSpPr/>
          <p:nvPr/>
        </p:nvSpPr>
        <p:spPr>
          <a:xfrm>
            <a:off x="405473" y="3375985"/>
            <a:ext cx="8341861" cy="2985304"/>
          </a:xfrm>
          <a:prstGeom prst="rect">
            <a:avLst/>
          </a:prstGeom>
          <a:blipFill>
            <a:blip r:embed="rId4"/>
            <a:stretch>
              <a:fillRect/>
            </a:stretch>
          </a:blipFill>
          <a:ln>
            <a:noFill/>
          </a:ln>
        </p:spPr>
      </p:sp>
      <p:sp>
        <p:nvSpPr>
          <p:cNvPr id="98" name="Shape 98"/>
          <p:cNvSpPr txBox="1"/>
          <p:nvPr/>
        </p:nvSpPr>
        <p:spPr>
          <a:xfrm>
            <a:off x="2027425" y="6293850"/>
            <a:ext cx="5870700" cy="211500"/>
          </a:xfrm>
          <a:prstGeom prst="rect">
            <a:avLst/>
          </a:prstGeom>
          <a:noFill/>
        </p:spPr>
        <p:txBody>
          <a:bodyPr lIns="91425" tIns="91425" rIns="91425" bIns="91425" anchor="t" anchorCtr="0">
            <a:noAutofit/>
          </a:bodyPr>
          <a:lstStyle/>
          <a:p>
            <a:pPr>
              <a:buNone/>
            </a:pPr>
            <a:r>
              <a:rPr lang="en" sz="1000">
                <a:solidFill>
                  <a:srgbClr val="434343"/>
                </a:solidFill>
              </a:rPr>
              <a:t>Recently, the weather has been much better, when compared to previous Januarys when temperatures reached -20</a:t>
            </a:r>
            <a:r>
              <a:rPr lang="en" sz="1000" b="1">
                <a:solidFill>
                  <a:srgbClr val="434343"/>
                </a:solidFill>
              </a:rPr>
              <a:t>°.</a:t>
            </a:r>
            <a:r>
              <a:rPr lang="en"/>
              <a:t> </a:t>
            </a:r>
          </a:p>
        </p:txBody>
      </p:sp>
      <p:sp>
        <p:nvSpPr>
          <p:cNvPr id="99" name="Shape 99"/>
          <p:cNvSpPr txBox="1"/>
          <p:nvPr/>
        </p:nvSpPr>
        <p:spPr>
          <a:xfrm>
            <a:off x="3984325" y="3199800"/>
            <a:ext cx="1604399" cy="634800"/>
          </a:xfrm>
          <a:prstGeom prst="rect">
            <a:avLst/>
          </a:prstGeom>
          <a:noFill/>
        </p:spPr>
        <p:txBody>
          <a:bodyPr lIns="91425" tIns="91425" rIns="91425" bIns="91425" anchor="t" anchorCtr="0">
            <a:noAutofit/>
          </a:bodyPr>
          <a:lstStyle/>
          <a:p>
            <a:pPr>
              <a:buNone/>
            </a:pPr>
            <a:r>
              <a:rPr lang="en"/>
              <a:t>www.yr.no</a:t>
            </a:r>
          </a:p>
        </p:txBody>
      </p:sp>
    </p:spTree>
  </p:cSld>
  <p:clrMapOvr>
    <a:masterClrMapping/>
  </p:clrMapOvr>
  <p:transition spd="slow">
    <p:cut/>
  </p:transition>
</p:sld>
</file>

<file path=ppt/theme/theme1.xml><?xml version="1.0" encoding="utf-8"?>
<a:theme xmlns:a="http://schemas.openxmlformats.org/drawingml/2006/main">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2374</Words>
  <Application>Microsoft Office PowerPoint</Application>
  <PresentationFormat>On-screen Show (4:3)</PresentationFormat>
  <Paragraphs>219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
      <vt:lpstr>Hazara People</vt:lpstr>
      <vt:lpstr>Hazaristan</vt:lpstr>
      <vt:lpstr>Hazaristan</vt:lpstr>
      <vt:lpstr>Hazaristan</vt:lpstr>
      <vt:lpstr>Hazaristan</vt:lpstr>
      <vt:lpstr>Hazaristan</vt:lpstr>
      <vt:lpstr>Hazaristan</vt:lpstr>
      <vt:lpstr>Hazaristan</vt:lpstr>
      <vt:lpstr>Slide 9</vt:lpstr>
      <vt:lpstr>Hazara Faces</vt:lpstr>
      <vt:lpstr>Hazaristan</vt:lpstr>
      <vt:lpstr>Hazaristan</vt:lpstr>
      <vt:lpstr>Hazaristan</vt:lpstr>
      <vt:lpstr>Hazaristan</vt:lpstr>
      <vt:lpstr>Hazaristan</vt:lpstr>
      <vt:lpstr>Hazaristan</vt:lpstr>
      <vt:lpstr>Hazaristan</vt:lpstr>
      <vt:lpstr>Hazaristan</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Hazara Faces</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Persecution of the Hazara people</vt:lpstr>
      <vt:lpstr>Hazara World-wide Protest</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Hazara People</dc:title>
  <dc:creator>Kamran</dc:creator>
  <cp:lastModifiedBy>Kamran</cp:lastModifiedBy>
  <cp:revision>1</cp:revision>
  <dcterms:modified xsi:type="dcterms:W3CDTF">2013-03-29T23:12:01Z</dcterms:modified>
</cp:coreProperties>
</file>