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Lst>
  <p:sldSz cy="6858000" cx="9144000"/>
  <p:notesSz cx="6858000" cy="9144000"/>
  <p:embeddedFontLst>
    <p:embeddedFont>
      <p:font typeface="Roboto"/>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font" Target="fonts/Roboto-bold.fntdata"/><Relationship Id="rId106" Type="http://schemas.openxmlformats.org/officeDocument/2006/relationships/font" Target="fonts/Roboto-regular.fntdata"/><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font" Target="fonts/Roboto-boldItalic.fntdata"/><Relationship Id="rId108" Type="http://schemas.openxmlformats.org/officeDocument/2006/relationships/font" Target="fonts/Roboto-italic.fntdata"/><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gfa98bf9b30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 name="Google Shape;33;gfa98bf9b3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ccb1e002_0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ccb1e002_0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b7a56b9e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b7a56b9e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1428267111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142826711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ccb1e002_0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ccb1e002_0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81e86b1a73_1_2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81e86b1a73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d174d874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d174d874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ccb1e002_0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ccb1e002_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ccb1e002_0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ccb1e002_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cb1e002_0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ccb1e002_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ccb1e002_0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ccb1e002_0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ccb1e002_0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ccb1e002_0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ccb1e002_0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ccb1e002_0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ccb1e002_0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gccb1e002_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ccb1e002_0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ccb1e002_0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ccb1e002_0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ccb1e002_0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ccb81009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ccb81009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81e86b1a73_1_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81e86b1a73_1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81e86b1a73_1_1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81e86b1a73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81e86b1a73_1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81e86b1a73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81e86b1a73_1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81e86b1a73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81e86b1a73_1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81e86b1a73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81e86b1a73_1_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81e86b1a73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ccb81009_0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ccb81009_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81e86b1a73_1_1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g81e86b1a73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ccb81009_0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ccb81009_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ccb81009_0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ccb81009_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ccb81009_0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ccb81009_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ccb81009_0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ccb81009_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ccb81009_0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ccb81009_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ccb81009_0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ccb81009_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ccb81009_0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ccb81009_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ccb81009_0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ccb81009_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ccb81009_0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ccb81009_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ccb81009_0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ccb81009_0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81e86b1a73_1_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81e86b1a73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ccb81009_0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ccb81009_0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ccb81009_0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ccb81009_0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ccb81009_0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ccb81009_0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ccb81009_0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ccb81009_0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ccb81009_0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ccb81009_0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ccb81009_0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ccb81009_0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ccb81009_0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ccb81009_0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ccb81009_0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ccb81009_0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5d593ae57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15d593ae57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ccb81009_01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ccb81009_0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ccb1e002_0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ccb1e002_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ccb81009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ccb81009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ccb81009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ccb81009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ccb81009_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ccb81009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81e86b1a73_1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81e86b1a73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ccb81009_2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ccb81009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ccb81009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ccb81009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ccb81009_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ccb81009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ccb81009_2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ccb81009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ccb81009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ccb81009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ccb81009_2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ccb81009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ccb1e002_0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ccb1e002_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ccb81009_2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ccb81009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ccb81009_2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ccb81009_2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ccb81009_2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ccb81009_2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ccb81009_2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ccb81009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ccb81009_2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ccb81009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ccb81009_2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ccb81009_2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ccb81009_2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ccb81009_2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ccb81009_2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ccb81009_2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ccb81009_2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ccb81009_2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ccb81009_2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ccb81009_2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ccb1e002_0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ccb1e002_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982a9f12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982a9f1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982a9f12f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982a9f12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81e86b1a73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81e86b1a73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982a9f12f_0_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2982a9f12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81e86b1a73_1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81e86b1a7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81e86b1a73_1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81e86b1a73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81e86b1a73_1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81e86b1a73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81e86b1a73_1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81e86b1a73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81e86b1a7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81e86b1a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81e86b1a73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81e86b1a7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ccb1e002_0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ccb1e002_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81e86b1a73_1_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81e86b1a73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81e86b1a73_1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81e86b1a73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104efb0b32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104efb0b3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1409a7fd94a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1409a7fd94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81e86b1a73_1_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81e86b1a73_1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982a9f12f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2982a9f12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ccb81009_2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ccb81009_2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ccb81009_21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ccb81009_2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1409a7fd94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1409a7fd9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2982a9f12f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2982a9f12f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ccb1e002_0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ccb1e002_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2982a9f12f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2982a9f12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2472a03d54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2472a03d5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2472a03d545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2472a03d54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472a03d545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472a03d54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2472a03d545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2472a03d54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2472a03d545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2472a03d54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2472a03d545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2472a03d54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472a03d545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0" name="Google Shape;1220;g2472a03d54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2982a9f12f_0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g2982a9f12f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2982a9f12f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2982a9f12f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57200" y="751680"/>
            <a:ext cx="8229600" cy="4012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Clr>
                <a:schemeClr val="accent1"/>
              </a:buClr>
              <a:buSzPts val="7200"/>
              <a:buFont typeface="Arial"/>
              <a:buNone/>
              <a:defRPr b="1" i="0" sz="7200" u="none" cap="none" strike="noStrike">
                <a:solidFill>
                  <a:schemeClr val="accent1"/>
                </a:solidFill>
                <a:latin typeface="Arial"/>
                <a:ea typeface="Arial"/>
                <a:cs typeface="Arial"/>
                <a:sym typeface="Arial"/>
              </a:defRPr>
            </a:lvl1pPr>
            <a:lvl2pPr lvl="1" rtl="0" algn="l">
              <a:spcBef>
                <a:spcPts val="0"/>
              </a:spcBef>
              <a:spcAft>
                <a:spcPts val="0"/>
              </a:spcAft>
              <a:buClr>
                <a:schemeClr val="accent1"/>
              </a:buClr>
              <a:buSzPts val="7200"/>
              <a:buFont typeface="Arial"/>
              <a:buNone/>
              <a:defRPr b="1" i="0" sz="7200" u="none" cap="none" strike="noStrike">
                <a:solidFill>
                  <a:schemeClr val="accent1"/>
                </a:solidFill>
                <a:latin typeface="Arial"/>
                <a:ea typeface="Arial"/>
                <a:cs typeface="Arial"/>
                <a:sym typeface="Arial"/>
              </a:defRPr>
            </a:lvl2pPr>
            <a:lvl3pPr lvl="2" rtl="0" algn="l">
              <a:spcBef>
                <a:spcPts val="0"/>
              </a:spcBef>
              <a:spcAft>
                <a:spcPts val="0"/>
              </a:spcAft>
              <a:buClr>
                <a:schemeClr val="accent1"/>
              </a:buClr>
              <a:buSzPts val="7200"/>
              <a:buFont typeface="Arial"/>
              <a:buNone/>
              <a:defRPr b="1" i="0" sz="7200" u="none" cap="none" strike="noStrike">
                <a:solidFill>
                  <a:schemeClr val="accent1"/>
                </a:solidFill>
                <a:latin typeface="Arial"/>
                <a:ea typeface="Arial"/>
                <a:cs typeface="Arial"/>
                <a:sym typeface="Arial"/>
              </a:defRPr>
            </a:lvl3pPr>
            <a:lvl4pPr lvl="3" rtl="0" algn="l">
              <a:spcBef>
                <a:spcPts val="0"/>
              </a:spcBef>
              <a:spcAft>
                <a:spcPts val="0"/>
              </a:spcAft>
              <a:buClr>
                <a:schemeClr val="accent1"/>
              </a:buClr>
              <a:buSzPts val="7200"/>
              <a:buFont typeface="Arial"/>
              <a:buNone/>
              <a:defRPr b="1" i="0" sz="7200" u="none" cap="none" strike="noStrike">
                <a:solidFill>
                  <a:schemeClr val="accent1"/>
                </a:solidFill>
                <a:latin typeface="Arial"/>
                <a:ea typeface="Arial"/>
                <a:cs typeface="Arial"/>
                <a:sym typeface="Arial"/>
              </a:defRPr>
            </a:lvl4pPr>
            <a:lvl5pPr lvl="4" rtl="0" algn="l">
              <a:spcBef>
                <a:spcPts val="0"/>
              </a:spcBef>
              <a:spcAft>
                <a:spcPts val="0"/>
              </a:spcAft>
              <a:buClr>
                <a:schemeClr val="accent1"/>
              </a:buClr>
              <a:buSzPts val="7200"/>
              <a:buFont typeface="Arial"/>
              <a:buNone/>
              <a:defRPr b="1" i="0" sz="7200" u="none" cap="none" strike="noStrike">
                <a:solidFill>
                  <a:schemeClr val="accent1"/>
                </a:solidFill>
                <a:latin typeface="Arial"/>
                <a:ea typeface="Arial"/>
                <a:cs typeface="Arial"/>
                <a:sym typeface="Arial"/>
              </a:defRPr>
            </a:lvl5pPr>
            <a:lvl6pPr lvl="5" rtl="0" algn="l">
              <a:spcBef>
                <a:spcPts val="0"/>
              </a:spcBef>
              <a:spcAft>
                <a:spcPts val="0"/>
              </a:spcAft>
              <a:buClr>
                <a:schemeClr val="accent1"/>
              </a:buClr>
              <a:buSzPts val="7200"/>
              <a:buFont typeface="Arial"/>
              <a:buNone/>
              <a:defRPr b="1" i="0" sz="7200" u="none" cap="none" strike="noStrike">
                <a:solidFill>
                  <a:schemeClr val="accent1"/>
                </a:solidFill>
                <a:latin typeface="Arial"/>
                <a:ea typeface="Arial"/>
                <a:cs typeface="Arial"/>
                <a:sym typeface="Arial"/>
              </a:defRPr>
            </a:lvl6pPr>
            <a:lvl7pPr lvl="6" rtl="0" algn="l">
              <a:spcBef>
                <a:spcPts val="0"/>
              </a:spcBef>
              <a:spcAft>
                <a:spcPts val="0"/>
              </a:spcAft>
              <a:buClr>
                <a:schemeClr val="accent1"/>
              </a:buClr>
              <a:buSzPts val="7200"/>
              <a:buFont typeface="Arial"/>
              <a:buNone/>
              <a:defRPr b="1" i="0" sz="7200" u="none" cap="none" strike="noStrike">
                <a:solidFill>
                  <a:schemeClr val="accent1"/>
                </a:solidFill>
                <a:latin typeface="Arial"/>
                <a:ea typeface="Arial"/>
                <a:cs typeface="Arial"/>
                <a:sym typeface="Arial"/>
              </a:defRPr>
            </a:lvl7pPr>
            <a:lvl8pPr lvl="7" rtl="0" algn="l">
              <a:spcBef>
                <a:spcPts val="0"/>
              </a:spcBef>
              <a:spcAft>
                <a:spcPts val="0"/>
              </a:spcAft>
              <a:buClr>
                <a:schemeClr val="accent1"/>
              </a:buClr>
              <a:buSzPts val="7200"/>
              <a:buFont typeface="Arial"/>
              <a:buNone/>
              <a:defRPr b="1" i="0" sz="7200" u="none" cap="none" strike="noStrike">
                <a:solidFill>
                  <a:schemeClr val="accent1"/>
                </a:solidFill>
                <a:latin typeface="Arial"/>
                <a:ea typeface="Arial"/>
                <a:cs typeface="Arial"/>
                <a:sym typeface="Arial"/>
              </a:defRPr>
            </a:lvl8pPr>
            <a:lvl9pPr lvl="8" rtl="0" algn="l">
              <a:spcBef>
                <a:spcPts val="0"/>
              </a:spcBef>
              <a:spcAft>
                <a:spcPts val="0"/>
              </a:spcAft>
              <a:buClr>
                <a:schemeClr val="accent1"/>
              </a:buClr>
              <a:buSzPts val="7200"/>
              <a:buFont typeface="Arial"/>
              <a:buNone/>
              <a:defRPr b="1" i="0" sz="7200" u="none" cap="none" strike="noStrike">
                <a:solidFill>
                  <a:schemeClr val="accent1"/>
                </a:solidFill>
                <a:latin typeface="Arial"/>
                <a:ea typeface="Arial"/>
                <a:cs typeface="Arial"/>
                <a:sym typeface="Arial"/>
              </a:defRPr>
            </a:lvl9pPr>
          </a:lstStyle>
          <a:p/>
        </p:txBody>
      </p:sp>
      <p:sp>
        <p:nvSpPr>
          <p:cNvPr id="11" name="Google Shape;11;p2"/>
          <p:cNvSpPr txBox="1"/>
          <p:nvPr>
            <p:ph idx="1" type="subTitle"/>
          </p:nvPr>
        </p:nvSpPr>
        <p:spPr>
          <a:xfrm>
            <a:off x="457200" y="4955190"/>
            <a:ext cx="8229600" cy="16434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Clr>
                <a:schemeClr val="dk2"/>
              </a:buClr>
              <a:buSzPts val="4800"/>
              <a:buFont typeface="Arial"/>
              <a:buNone/>
              <a:defRPr b="0" i="0" sz="4800" u="none" cap="none" strike="noStrike">
                <a:solidFill>
                  <a:schemeClr val="dk2"/>
                </a:solidFill>
                <a:latin typeface="Arial"/>
                <a:ea typeface="Arial"/>
                <a:cs typeface="Arial"/>
                <a:sym typeface="Arial"/>
              </a:defRPr>
            </a:lvl1pPr>
            <a:lvl2pPr lvl="1" rtl="0" algn="l">
              <a:spcBef>
                <a:spcPts val="0"/>
              </a:spcBef>
              <a:spcAft>
                <a:spcPts val="0"/>
              </a:spcAft>
              <a:buClr>
                <a:schemeClr val="dk2"/>
              </a:buClr>
              <a:buSzPts val="4800"/>
              <a:buFont typeface="Arial"/>
              <a:buNone/>
              <a:defRPr b="0" i="0" sz="4800" u="none" cap="none" strike="noStrike">
                <a:solidFill>
                  <a:schemeClr val="dk2"/>
                </a:solidFill>
                <a:latin typeface="Arial"/>
                <a:ea typeface="Arial"/>
                <a:cs typeface="Arial"/>
                <a:sym typeface="Arial"/>
              </a:defRPr>
            </a:lvl2pPr>
            <a:lvl3pPr lvl="2" rtl="0" algn="l">
              <a:spcBef>
                <a:spcPts val="0"/>
              </a:spcBef>
              <a:spcAft>
                <a:spcPts val="0"/>
              </a:spcAft>
              <a:buClr>
                <a:schemeClr val="dk2"/>
              </a:buClr>
              <a:buSzPts val="4800"/>
              <a:buFont typeface="Arial"/>
              <a:buNone/>
              <a:defRPr b="0" i="0" sz="4800" u="none" cap="none" strike="noStrike">
                <a:solidFill>
                  <a:schemeClr val="dk2"/>
                </a:solidFill>
                <a:latin typeface="Arial"/>
                <a:ea typeface="Arial"/>
                <a:cs typeface="Arial"/>
                <a:sym typeface="Arial"/>
              </a:defRPr>
            </a:lvl3pPr>
            <a:lvl4pPr lvl="3" rtl="0" algn="l">
              <a:spcBef>
                <a:spcPts val="0"/>
              </a:spcBef>
              <a:spcAft>
                <a:spcPts val="0"/>
              </a:spcAft>
              <a:buClr>
                <a:schemeClr val="dk2"/>
              </a:buClr>
              <a:buSzPts val="4800"/>
              <a:buFont typeface="Arial"/>
              <a:buNone/>
              <a:defRPr b="0" i="0" sz="4800" u="none" cap="none" strike="noStrike">
                <a:solidFill>
                  <a:schemeClr val="dk2"/>
                </a:solidFill>
                <a:latin typeface="Arial"/>
                <a:ea typeface="Arial"/>
                <a:cs typeface="Arial"/>
                <a:sym typeface="Arial"/>
              </a:defRPr>
            </a:lvl4pPr>
            <a:lvl5pPr lvl="4" rtl="0" algn="l">
              <a:spcBef>
                <a:spcPts val="0"/>
              </a:spcBef>
              <a:spcAft>
                <a:spcPts val="0"/>
              </a:spcAft>
              <a:buClr>
                <a:schemeClr val="dk2"/>
              </a:buClr>
              <a:buSzPts val="4800"/>
              <a:buFont typeface="Arial"/>
              <a:buNone/>
              <a:defRPr b="0" i="0" sz="4800" u="none" cap="none" strike="noStrike">
                <a:solidFill>
                  <a:schemeClr val="dk2"/>
                </a:solidFill>
                <a:latin typeface="Arial"/>
                <a:ea typeface="Arial"/>
                <a:cs typeface="Arial"/>
                <a:sym typeface="Arial"/>
              </a:defRPr>
            </a:lvl5pPr>
            <a:lvl6pPr lvl="5" rtl="0" algn="l">
              <a:spcBef>
                <a:spcPts val="0"/>
              </a:spcBef>
              <a:spcAft>
                <a:spcPts val="0"/>
              </a:spcAft>
              <a:buClr>
                <a:schemeClr val="dk2"/>
              </a:buClr>
              <a:buSzPts val="4800"/>
              <a:buFont typeface="Arial"/>
              <a:buNone/>
              <a:defRPr b="0" i="0" sz="4800" u="none" cap="none" strike="noStrike">
                <a:solidFill>
                  <a:schemeClr val="dk2"/>
                </a:solidFill>
                <a:latin typeface="Arial"/>
                <a:ea typeface="Arial"/>
                <a:cs typeface="Arial"/>
                <a:sym typeface="Arial"/>
              </a:defRPr>
            </a:lvl6pPr>
            <a:lvl7pPr lvl="6" rtl="0" algn="l">
              <a:spcBef>
                <a:spcPts val="0"/>
              </a:spcBef>
              <a:spcAft>
                <a:spcPts val="0"/>
              </a:spcAft>
              <a:buClr>
                <a:schemeClr val="dk2"/>
              </a:buClr>
              <a:buSzPts val="4800"/>
              <a:buFont typeface="Arial"/>
              <a:buNone/>
              <a:defRPr b="0" i="0" sz="4800" u="none" cap="none" strike="noStrike">
                <a:solidFill>
                  <a:schemeClr val="dk2"/>
                </a:solidFill>
                <a:latin typeface="Arial"/>
                <a:ea typeface="Arial"/>
                <a:cs typeface="Arial"/>
                <a:sym typeface="Arial"/>
              </a:defRPr>
            </a:lvl7pPr>
            <a:lvl8pPr lvl="7" rtl="0" algn="l">
              <a:spcBef>
                <a:spcPts val="0"/>
              </a:spcBef>
              <a:spcAft>
                <a:spcPts val="0"/>
              </a:spcAft>
              <a:buClr>
                <a:schemeClr val="dk2"/>
              </a:buClr>
              <a:buSzPts val="4800"/>
              <a:buFont typeface="Arial"/>
              <a:buNone/>
              <a:defRPr b="0" i="0" sz="4800" u="none" cap="none" strike="noStrike">
                <a:solidFill>
                  <a:schemeClr val="dk2"/>
                </a:solidFill>
                <a:latin typeface="Arial"/>
                <a:ea typeface="Arial"/>
                <a:cs typeface="Arial"/>
                <a:sym typeface="Arial"/>
              </a:defRPr>
            </a:lvl8pPr>
            <a:lvl9pPr lvl="8" rtl="0" algn="l">
              <a:spcBef>
                <a:spcPts val="0"/>
              </a:spcBef>
              <a:spcAft>
                <a:spcPts val="0"/>
              </a:spcAft>
              <a:buClr>
                <a:schemeClr val="dk2"/>
              </a:buClr>
              <a:buSzPts val="4800"/>
              <a:buFont typeface="Arial"/>
              <a:buNone/>
              <a:defRPr b="0" i="0" sz="4800" u="none" cap="none" strike="noStrike">
                <a:solidFill>
                  <a:schemeClr val="dk2"/>
                </a:solidFill>
                <a:latin typeface="Arial"/>
                <a:ea typeface="Arial"/>
                <a:cs typeface="Arial"/>
                <a:sym typeface="Arial"/>
              </a:defRPr>
            </a:lvl9pPr>
          </a:lstStyle>
          <a:p/>
        </p:txBody>
      </p:sp>
      <p:cxnSp>
        <p:nvCxnSpPr>
          <p:cNvPr id="12" name="Google Shape;12;p2"/>
          <p:cNvCxnSpPr/>
          <p:nvPr/>
        </p:nvCxnSpPr>
        <p:spPr>
          <a:xfrm>
            <a:off x="457200" y="548640"/>
            <a:ext cx="8229600" cy="0"/>
          </a:xfrm>
          <a:prstGeom prst="straightConnector1">
            <a:avLst/>
          </a:prstGeom>
          <a:noFill/>
          <a:ln cap="flat" cmpd="sng" w="57150">
            <a:solidFill>
              <a:schemeClr val="accent1"/>
            </a:solidFill>
            <a:prstDash val="solid"/>
            <a:round/>
            <a:headEnd len="sm" w="sm" type="none"/>
            <a:tailEnd len="sm" w="sm" type="none"/>
          </a:ln>
        </p:spPr>
      </p:cxnSp>
      <p:cxnSp>
        <p:nvCxnSpPr>
          <p:cNvPr id="13" name="Google Shape;13;p2"/>
          <p:cNvCxnSpPr/>
          <p:nvPr/>
        </p:nvCxnSpPr>
        <p:spPr>
          <a:xfrm>
            <a:off x="457200" y="4844510"/>
            <a:ext cx="8229600" cy="0"/>
          </a:xfrm>
          <a:prstGeom prst="straightConnector1">
            <a:avLst/>
          </a:prstGeom>
          <a:noFill/>
          <a:ln cap="flat" cmpd="sng" w="5715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
          <p:cNvSpPr txBox="1"/>
          <p:nvPr>
            <p:ph type="title"/>
          </p:nvPr>
        </p:nvSpPr>
        <p:spPr>
          <a:xfrm>
            <a:off x="457200" y="274638"/>
            <a:ext cx="8229600" cy="1143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600"/>
              <a:buNone/>
              <a:defRPr>
                <a:solidFill>
                  <a:srgbClr val="DA0002"/>
                </a:solidFill>
              </a:defRPr>
            </a:lvl1pPr>
            <a:lvl2pPr lvl="1" rtl="0">
              <a:spcBef>
                <a:spcPts val="0"/>
              </a:spcBef>
              <a:spcAft>
                <a:spcPts val="0"/>
              </a:spcAft>
              <a:buSzPts val="3600"/>
              <a:buNone/>
              <a:defRPr>
                <a:solidFill>
                  <a:srgbClr val="DA0002"/>
                </a:solidFill>
              </a:defRPr>
            </a:lvl2pPr>
            <a:lvl3pPr lvl="2" rtl="0">
              <a:spcBef>
                <a:spcPts val="0"/>
              </a:spcBef>
              <a:spcAft>
                <a:spcPts val="0"/>
              </a:spcAft>
              <a:buSzPts val="3600"/>
              <a:buNone/>
              <a:defRPr>
                <a:solidFill>
                  <a:srgbClr val="DA0002"/>
                </a:solidFill>
              </a:defRPr>
            </a:lvl3pPr>
            <a:lvl4pPr lvl="3" rtl="0">
              <a:spcBef>
                <a:spcPts val="0"/>
              </a:spcBef>
              <a:spcAft>
                <a:spcPts val="0"/>
              </a:spcAft>
              <a:buSzPts val="3600"/>
              <a:buNone/>
              <a:defRPr>
                <a:solidFill>
                  <a:srgbClr val="DA0002"/>
                </a:solidFill>
              </a:defRPr>
            </a:lvl4pPr>
            <a:lvl5pPr lvl="4" rtl="0">
              <a:spcBef>
                <a:spcPts val="0"/>
              </a:spcBef>
              <a:spcAft>
                <a:spcPts val="0"/>
              </a:spcAft>
              <a:buSzPts val="3600"/>
              <a:buNone/>
              <a:defRPr>
                <a:solidFill>
                  <a:srgbClr val="DA0002"/>
                </a:solidFill>
              </a:defRPr>
            </a:lvl5pPr>
            <a:lvl6pPr lvl="5" rtl="0">
              <a:spcBef>
                <a:spcPts val="0"/>
              </a:spcBef>
              <a:spcAft>
                <a:spcPts val="0"/>
              </a:spcAft>
              <a:buSzPts val="3600"/>
              <a:buNone/>
              <a:defRPr>
                <a:solidFill>
                  <a:srgbClr val="DA0002"/>
                </a:solidFill>
              </a:defRPr>
            </a:lvl6pPr>
            <a:lvl7pPr lvl="6" rtl="0">
              <a:spcBef>
                <a:spcPts val="0"/>
              </a:spcBef>
              <a:spcAft>
                <a:spcPts val="0"/>
              </a:spcAft>
              <a:buSzPts val="3600"/>
              <a:buNone/>
              <a:defRPr>
                <a:solidFill>
                  <a:srgbClr val="DA0002"/>
                </a:solidFill>
              </a:defRPr>
            </a:lvl7pPr>
            <a:lvl8pPr lvl="7" rtl="0">
              <a:spcBef>
                <a:spcPts val="0"/>
              </a:spcBef>
              <a:spcAft>
                <a:spcPts val="0"/>
              </a:spcAft>
              <a:buSzPts val="3600"/>
              <a:buNone/>
              <a:defRPr>
                <a:solidFill>
                  <a:srgbClr val="DA0002"/>
                </a:solidFill>
              </a:defRPr>
            </a:lvl8pPr>
            <a:lvl9pPr lvl="8" rtl="0">
              <a:spcBef>
                <a:spcPts val="0"/>
              </a:spcBef>
              <a:spcAft>
                <a:spcPts val="0"/>
              </a:spcAft>
              <a:buSzPts val="3600"/>
              <a:buNone/>
              <a:defRPr>
                <a:solidFill>
                  <a:srgbClr val="DA0002"/>
                </a:solidFill>
              </a:defRPr>
            </a:lvl9pPr>
          </a:lstStyle>
          <a:p/>
        </p:txBody>
      </p:sp>
      <p:sp>
        <p:nvSpPr>
          <p:cNvPr id="16" name="Google Shape;16;p3"/>
          <p:cNvSpPr txBox="1"/>
          <p:nvPr>
            <p:ph idx="1" type="body"/>
          </p:nvPr>
        </p:nvSpPr>
        <p:spPr>
          <a:xfrm>
            <a:off x="457200" y="1600200"/>
            <a:ext cx="8229600" cy="4967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cxnSp>
        <p:nvCxnSpPr>
          <p:cNvPr id="17" name="Google Shape;17;p3"/>
          <p:cNvCxnSpPr/>
          <p:nvPr/>
        </p:nvCxnSpPr>
        <p:spPr>
          <a:xfrm>
            <a:off x="457200" y="1524000"/>
            <a:ext cx="8229600" cy="0"/>
          </a:xfrm>
          <a:prstGeom prst="straightConnector1">
            <a:avLst/>
          </a:prstGeom>
          <a:noFill/>
          <a:ln cap="flat" cmpd="sng" w="50800">
            <a:solidFill>
              <a:srgbClr val="DA0002"/>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 name="Shape 18"/>
        <p:cNvGrpSpPr/>
        <p:nvPr/>
      </p:nvGrpSpPr>
      <p:grpSpPr>
        <a:xfrm>
          <a:off x="0" y="0"/>
          <a:ext cx="0" cy="0"/>
          <a:chOff x="0" y="0"/>
          <a:chExt cx="0" cy="0"/>
        </a:xfrm>
      </p:grpSpPr>
      <p:sp>
        <p:nvSpPr>
          <p:cNvPr id="19" name="Google Shape;19;p4"/>
          <p:cNvSpPr txBox="1"/>
          <p:nvPr>
            <p:ph type="title"/>
          </p:nvPr>
        </p:nvSpPr>
        <p:spPr>
          <a:xfrm>
            <a:off x="457200" y="274638"/>
            <a:ext cx="8229600" cy="1143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600"/>
              <a:buNone/>
              <a:defRPr>
                <a:solidFill>
                  <a:srgbClr val="DA0002"/>
                </a:solidFill>
              </a:defRPr>
            </a:lvl1pPr>
            <a:lvl2pPr lvl="1" rtl="0">
              <a:spcBef>
                <a:spcPts val="0"/>
              </a:spcBef>
              <a:spcAft>
                <a:spcPts val="0"/>
              </a:spcAft>
              <a:buSzPts val="3600"/>
              <a:buNone/>
              <a:defRPr>
                <a:solidFill>
                  <a:srgbClr val="DA0002"/>
                </a:solidFill>
              </a:defRPr>
            </a:lvl2pPr>
            <a:lvl3pPr lvl="2" rtl="0">
              <a:spcBef>
                <a:spcPts val="0"/>
              </a:spcBef>
              <a:spcAft>
                <a:spcPts val="0"/>
              </a:spcAft>
              <a:buSzPts val="3600"/>
              <a:buNone/>
              <a:defRPr>
                <a:solidFill>
                  <a:srgbClr val="DA0002"/>
                </a:solidFill>
              </a:defRPr>
            </a:lvl3pPr>
            <a:lvl4pPr lvl="3" rtl="0">
              <a:spcBef>
                <a:spcPts val="0"/>
              </a:spcBef>
              <a:spcAft>
                <a:spcPts val="0"/>
              </a:spcAft>
              <a:buSzPts val="3600"/>
              <a:buNone/>
              <a:defRPr>
                <a:solidFill>
                  <a:srgbClr val="DA0002"/>
                </a:solidFill>
              </a:defRPr>
            </a:lvl4pPr>
            <a:lvl5pPr lvl="4" rtl="0">
              <a:spcBef>
                <a:spcPts val="0"/>
              </a:spcBef>
              <a:spcAft>
                <a:spcPts val="0"/>
              </a:spcAft>
              <a:buSzPts val="3600"/>
              <a:buNone/>
              <a:defRPr>
                <a:solidFill>
                  <a:srgbClr val="DA0002"/>
                </a:solidFill>
              </a:defRPr>
            </a:lvl5pPr>
            <a:lvl6pPr lvl="5" rtl="0">
              <a:spcBef>
                <a:spcPts val="0"/>
              </a:spcBef>
              <a:spcAft>
                <a:spcPts val="0"/>
              </a:spcAft>
              <a:buSzPts val="3600"/>
              <a:buNone/>
              <a:defRPr>
                <a:solidFill>
                  <a:srgbClr val="DA0002"/>
                </a:solidFill>
              </a:defRPr>
            </a:lvl6pPr>
            <a:lvl7pPr lvl="6" rtl="0">
              <a:spcBef>
                <a:spcPts val="0"/>
              </a:spcBef>
              <a:spcAft>
                <a:spcPts val="0"/>
              </a:spcAft>
              <a:buSzPts val="3600"/>
              <a:buNone/>
              <a:defRPr>
                <a:solidFill>
                  <a:srgbClr val="DA0002"/>
                </a:solidFill>
              </a:defRPr>
            </a:lvl7pPr>
            <a:lvl8pPr lvl="7" rtl="0">
              <a:spcBef>
                <a:spcPts val="0"/>
              </a:spcBef>
              <a:spcAft>
                <a:spcPts val="0"/>
              </a:spcAft>
              <a:buSzPts val="3600"/>
              <a:buNone/>
              <a:defRPr>
                <a:solidFill>
                  <a:srgbClr val="DA0002"/>
                </a:solidFill>
              </a:defRPr>
            </a:lvl8pPr>
            <a:lvl9pPr lvl="8" rtl="0">
              <a:spcBef>
                <a:spcPts val="0"/>
              </a:spcBef>
              <a:spcAft>
                <a:spcPts val="0"/>
              </a:spcAft>
              <a:buSzPts val="3600"/>
              <a:buNone/>
              <a:defRPr>
                <a:solidFill>
                  <a:srgbClr val="DA0002"/>
                </a:solidFill>
              </a:defRPr>
            </a:lvl9pPr>
          </a:lstStyle>
          <a:p/>
        </p:txBody>
      </p:sp>
      <p:sp>
        <p:nvSpPr>
          <p:cNvPr id="20" name="Google Shape;20;p4"/>
          <p:cNvSpPr txBox="1"/>
          <p:nvPr>
            <p:ph idx="1" type="body"/>
          </p:nvPr>
        </p:nvSpPr>
        <p:spPr>
          <a:xfrm>
            <a:off x="457200" y="1600200"/>
            <a:ext cx="3994500" cy="4967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21" name="Google Shape;21;p4"/>
          <p:cNvSpPr txBox="1"/>
          <p:nvPr>
            <p:ph idx="2" type="body"/>
          </p:nvPr>
        </p:nvSpPr>
        <p:spPr>
          <a:xfrm>
            <a:off x="4692274" y="1600200"/>
            <a:ext cx="3994500" cy="4967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cxnSp>
        <p:nvCxnSpPr>
          <p:cNvPr id="22" name="Google Shape;22;p4"/>
          <p:cNvCxnSpPr/>
          <p:nvPr/>
        </p:nvCxnSpPr>
        <p:spPr>
          <a:xfrm>
            <a:off x="457200" y="1524000"/>
            <a:ext cx="8229600" cy="0"/>
          </a:xfrm>
          <a:prstGeom prst="straightConnector1">
            <a:avLst/>
          </a:prstGeom>
          <a:noFill/>
          <a:ln cap="flat" cmpd="sng" w="50800">
            <a:solidFill>
              <a:srgbClr val="DA0002"/>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5"/>
          <p:cNvSpPr txBox="1"/>
          <p:nvPr>
            <p:ph type="title"/>
          </p:nvPr>
        </p:nvSpPr>
        <p:spPr>
          <a:xfrm>
            <a:off x="457200" y="274638"/>
            <a:ext cx="8229600" cy="1143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600"/>
              <a:buNone/>
              <a:defRPr>
                <a:solidFill>
                  <a:schemeClr val="accent1"/>
                </a:solidFill>
              </a:defRPr>
            </a:lvl1pPr>
            <a:lvl2pPr lvl="1" rtl="0">
              <a:spcBef>
                <a:spcPts val="0"/>
              </a:spcBef>
              <a:spcAft>
                <a:spcPts val="0"/>
              </a:spcAft>
              <a:buSzPts val="3600"/>
              <a:buNone/>
              <a:defRPr>
                <a:solidFill>
                  <a:schemeClr val="accent1"/>
                </a:solidFill>
              </a:defRPr>
            </a:lvl2pPr>
            <a:lvl3pPr lvl="2" rtl="0">
              <a:spcBef>
                <a:spcPts val="0"/>
              </a:spcBef>
              <a:spcAft>
                <a:spcPts val="0"/>
              </a:spcAft>
              <a:buSzPts val="3600"/>
              <a:buNone/>
              <a:defRPr>
                <a:solidFill>
                  <a:schemeClr val="accent1"/>
                </a:solidFill>
              </a:defRPr>
            </a:lvl3pPr>
            <a:lvl4pPr lvl="3" rtl="0">
              <a:spcBef>
                <a:spcPts val="0"/>
              </a:spcBef>
              <a:spcAft>
                <a:spcPts val="0"/>
              </a:spcAft>
              <a:buSzPts val="3600"/>
              <a:buNone/>
              <a:defRPr>
                <a:solidFill>
                  <a:schemeClr val="accent1"/>
                </a:solidFill>
              </a:defRPr>
            </a:lvl4pPr>
            <a:lvl5pPr lvl="4" rtl="0">
              <a:spcBef>
                <a:spcPts val="0"/>
              </a:spcBef>
              <a:spcAft>
                <a:spcPts val="0"/>
              </a:spcAft>
              <a:buSzPts val="3600"/>
              <a:buNone/>
              <a:defRPr>
                <a:solidFill>
                  <a:schemeClr val="accent1"/>
                </a:solidFill>
              </a:defRPr>
            </a:lvl5pPr>
            <a:lvl6pPr lvl="5" rtl="0">
              <a:spcBef>
                <a:spcPts val="0"/>
              </a:spcBef>
              <a:spcAft>
                <a:spcPts val="0"/>
              </a:spcAft>
              <a:buSzPts val="3600"/>
              <a:buNone/>
              <a:defRPr>
                <a:solidFill>
                  <a:schemeClr val="accent1"/>
                </a:solidFill>
              </a:defRPr>
            </a:lvl6pPr>
            <a:lvl7pPr lvl="6" rtl="0">
              <a:spcBef>
                <a:spcPts val="0"/>
              </a:spcBef>
              <a:spcAft>
                <a:spcPts val="0"/>
              </a:spcAft>
              <a:buSzPts val="3600"/>
              <a:buNone/>
              <a:defRPr>
                <a:solidFill>
                  <a:schemeClr val="accent1"/>
                </a:solidFill>
              </a:defRPr>
            </a:lvl7pPr>
            <a:lvl8pPr lvl="7" rtl="0">
              <a:spcBef>
                <a:spcPts val="0"/>
              </a:spcBef>
              <a:spcAft>
                <a:spcPts val="0"/>
              </a:spcAft>
              <a:buSzPts val="3600"/>
              <a:buNone/>
              <a:defRPr>
                <a:solidFill>
                  <a:schemeClr val="accent1"/>
                </a:solidFill>
              </a:defRPr>
            </a:lvl8pPr>
            <a:lvl9pPr lvl="8" rtl="0">
              <a:spcBef>
                <a:spcPts val="0"/>
              </a:spcBef>
              <a:spcAft>
                <a:spcPts val="0"/>
              </a:spcAft>
              <a:buSzPts val="3600"/>
              <a:buNone/>
              <a:defRPr>
                <a:solidFill>
                  <a:schemeClr val="accent1"/>
                </a:solidFill>
              </a:defRPr>
            </a:lvl9pPr>
          </a:lstStyle>
          <a:p/>
        </p:txBody>
      </p:sp>
      <p:cxnSp>
        <p:nvCxnSpPr>
          <p:cNvPr id="25" name="Google Shape;25;p5"/>
          <p:cNvCxnSpPr/>
          <p:nvPr/>
        </p:nvCxnSpPr>
        <p:spPr>
          <a:xfrm>
            <a:off x="457200" y="1524000"/>
            <a:ext cx="8229600" cy="0"/>
          </a:xfrm>
          <a:prstGeom prst="straightConnector1">
            <a:avLst/>
          </a:prstGeom>
          <a:noFill/>
          <a:ln cap="flat" cmpd="sng" w="50800">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 name="Shape 26"/>
        <p:cNvGrpSpPr/>
        <p:nvPr/>
      </p:nvGrpSpPr>
      <p:grpSpPr>
        <a:xfrm>
          <a:off x="0" y="0"/>
          <a:ext cx="0" cy="0"/>
          <a:chOff x="0" y="0"/>
          <a:chExt cx="0" cy="0"/>
        </a:xfrm>
      </p:grpSpPr>
      <p:sp>
        <p:nvSpPr>
          <p:cNvPr id="27" name="Google Shape;27;p6"/>
          <p:cNvSpPr txBox="1"/>
          <p:nvPr>
            <p:ph idx="1" type="body"/>
          </p:nvPr>
        </p:nvSpPr>
        <p:spPr>
          <a:xfrm>
            <a:off x="457200" y="5875079"/>
            <a:ext cx="8229600" cy="692700"/>
          </a:xfrm>
          <a:prstGeom prst="rect">
            <a:avLst/>
          </a:prstGeom>
          <a:noFill/>
          <a:ln>
            <a:noFill/>
          </a:ln>
        </p:spPr>
        <p:txBody>
          <a:bodyPr anchorCtr="0" anchor="t" bIns="91425" lIns="91425" spcFirstLastPara="1" rIns="91425" wrap="square" tIns="91425">
            <a:noAutofit/>
          </a:bodyPr>
          <a:lstStyle>
            <a:lvl1pPr indent="-342900" lvl="0" marL="457200" rtl="0" algn="ctr">
              <a:lnSpc>
                <a:spcPct val="100000"/>
              </a:lnSpc>
              <a:spcBef>
                <a:spcPts val="0"/>
              </a:spcBef>
              <a:spcAft>
                <a:spcPts val="0"/>
              </a:spcAft>
              <a:buClr>
                <a:schemeClr val="dk1"/>
              </a:buClr>
              <a:buSzPts val="1800"/>
              <a:buFont typeface="Arial"/>
              <a:buChar char="●"/>
              <a:defRPr sz="1800">
                <a:solidFill>
                  <a:schemeClr val="dk1"/>
                </a:solidFill>
              </a:defRPr>
            </a:lvl1pPr>
            <a:lvl2pPr indent="-342900" lvl="1" marL="914400" rtl="0" algn="ctr">
              <a:lnSpc>
                <a:spcPct val="100000"/>
              </a:lnSpc>
              <a:spcBef>
                <a:spcPts val="0"/>
              </a:spcBef>
              <a:spcAft>
                <a:spcPts val="0"/>
              </a:spcAft>
              <a:buClr>
                <a:schemeClr val="dk1"/>
              </a:buClr>
              <a:buSzPts val="1800"/>
              <a:buFont typeface="Arial"/>
              <a:buChar char="○"/>
              <a:defRPr sz="1800">
                <a:solidFill>
                  <a:schemeClr val="dk1"/>
                </a:solidFill>
              </a:defRPr>
            </a:lvl2pPr>
            <a:lvl3pPr indent="-342900" lvl="2" marL="1371600" rtl="0" algn="ctr">
              <a:lnSpc>
                <a:spcPct val="100000"/>
              </a:lnSpc>
              <a:spcBef>
                <a:spcPts val="0"/>
              </a:spcBef>
              <a:spcAft>
                <a:spcPts val="0"/>
              </a:spcAft>
              <a:buClr>
                <a:schemeClr val="dk1"/>
              </a:buClr>
              <a:buSzPts val="1800"/>
              <a:buFont typeface="Arial"/>
              <a:buChar char="■"/>
              <a:defRPr sz="1800">
                <a:solidFill>
                  <a:schemeClr val="dk1"/>
                </a:solidFill>
              </a:defRPr>
            </a:lvl3pPr>
            <a:lvl4pPr indent="-342900" lvl="3" marL="1828800" rtl="0" algn="ctr">
              <a:lnSpc>
                <a:spcPct val="100000"/>
              </a:lnSpc>
              <a:spcBef>
                <a:spcPts val="0"/>
              </a:spcBef>
              <a:spcAft>
                <a:spcPts val="0"/>
              </a:spcAft>
              <a:buClr>
                <a:schemeClr val="dk1"/>
              </a:buClr>
              <a:buSzPts val="1800"/>
              <a:buFont typeface="Arial"/>
              <a:buChar char="●"/>
              <a:defRPr sz="1800">
                <a:solidFill>
                  <a:schemeClr val="dk1"/>
                </a:solidFill>
              </a:defRPr>
            </a:lvl4pPr>
            <a:lvl5pPr indent="-342900" lvl="4" marL="2286000" rtl="0" algn="ctr">
              <a:lnSpc>
                <a:spcPct val="100000"/>
              </a:lnSpc>
              <a:spcBef>
                <a:spcPts val="0"/>
              </a:spcBef>
              <a:spcAft>
                <a:spcPts val="0"/>
              </a:spcAft>
              <a:buClr>
                <a:schemeClr val="dk1"/>
              </a:buClr>
              <a:buSzPts val="1800"/>
              <a:buFont typeface="Arial"/>
              <a:buChar char="○"/>
              <a:defRPr sz="1800">
                <a:solidFill>
                  <a:schemeClr val="dk1"/>
                </a:solidFill>
              </a:defRPr>
            </a:lvl5pPr>
            <a:lvl6pPr indent="-342900" lvl="5" marL="2743200" rtl="0" algn="ctr">
              <a:lnSpc>
                <a:spcPct val="100000"/>
              </a:lnSpc>
              <a:spcBef>
                <a:spcPts val="0"/>
              </a:spcBef>
              <a:spcAft>
                <a:spcPts val="0"/>
              </a:spcAft>
              <a:buClr>
                <a:schemeClr val="dk1"/>
              </a:buClr>
              <a:buSzPts val="1800"/>
              <a:buFont typeface="Arial"/>
              <a:buChar char="■"/>
              <a:defRPr sz="1800">
                <a:solidFill>
                  <a:schemeClr val="dk1"/>
                </a:solidFill>
              </a:defRPr>
            </a:lvl6pPr>
            <a:lvl7pPr indent="-342900" lvl="6" marL="3200400" rtl="0" algn="ctr">
              <a:lnSpc>
                <a:spcPct val="100000"/>
              </a:lnSpc>
              <a:spcBef>
                <a:spcPts val="0"/>
              </a:spcBef>
              <a:spcAft>
                <a:spcPts val="0"/>
              </a:spcAft>
              <a:buClr>
                <a:schemeClr val="dk1"/>
              </a:buClr>
              <a:buSzPts val="1800"/>
              <a:buFont typeface="Arial"/>
              <a:buChar char="●"/>
              <a:defRPr sz="1800">
                <a:solidFill>
                  <a:schemeClr val="dk1"/>
                </a:solidFill>
              </a:defRPr>
            </a:lvl7pPr>
            <a:lvl8pPr indent="-342900" lvl="7" marL="3657600" rtl="0" algn="ctr">
              <a:lnSpc>
                <a:spcPct val="100000"/>
              </a:lnSpc>
              <a:spcBef>
                <a:spcPts val="0"/>
              </a:spcBef>
              <a:spcAft>
                <a:spcPts val="0"/>
              </a:spcAft>
              <a:buClr>
                <a:schemeClr val="dk1"/>
              </a:buClr>
              <a:buSzPts val="1800"/>
              <a:buFont typeface="Arial"/>
              <a:buChar char="○"/>
              <a:defRPr sz="1800">
                <a:solidFill>
                  <a:schemeClr val="dk1"/>
                </a:solidFill>
              </a:defRPr>
            </a:lvl8pPr>
            <a:lvl9pPr indent="-342900" lvl="8" marL="4114800" rtl="0" algn="ctr">
              <a:lnSpc>
                <a:spcPct val="100000"/>
              </a:lnSpc>
              <a:spcBef>
                <a:spcPts val="0"/>
              </a:spcBef>
              <a:spcAft>
                <a:spcPts val="0"/>
              </a:spcAft>
              <a:buClr>
                <a:schemeClr val="dk1"/>
              </a:buClr>
              <a:buSzPts val="1800"/>
              <a:buFont typeface="Arial"/>
              <a:buChar char="■"/>
              <a:defRPr sz="1800">
                <a:solidFill>
                  <a:schemeClr val="dk1"/>
                </a:solidFill>
              </a:defRPr>
            </a:lvl9pPr>
          </a:lstStyle>
          <a:p/>
        </p:txBody>
      </p:sp>
      <p:cxnSp>
        <p:nvCxnSpPr>
          <p:cNvPr id="28" name="Google Shape;28;p6"/>
          <p:cNvCxnSpPr/>
          <p:nvPr/>
        </p:nvCxnSpPr>
        <p:spPr>
          <a:xfrm>
            <a:off x="457200" y="5757014"/>
            <a:ext cx="8229600" cy="0"/>
          </a:xfrm>
          <a:prstGeom prst="straightConnector1">
            <a:avLst/>
          </a:prstGeom>
          <a:noFill/>
          <a:ln cap="flat" cmpd="sng" w="50800">
            <a:solidFill>
              <a:schemeClr val="lt2"/>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 name="Shape 29"/>
        <p:cNvGrpSpPr/>
        <p:nvPr/>
      </p:nvGrpSpPr>
      <p:grpSpPr>
        <a:xfrm>
          <a:off x="0" y="0"/>
          <a:ext cx="0" cy="0"/>
          <a:chOff x="0" y="0"/>
          <a:chExt cx="0" cy="0"/>
        </a:xfrm>
      </p:grpSpPr>
      <p:cxnSp>
        <p:nvCxnSpPr>
          <p:cNvPr id="30" name="Google Shape;30;p7"/>
          <p:cNvCxnSpPr/>
          <p:nvPr/>
        </p:nvCxnSpPr>
        <p:spPr>
          <a:xfrm>
            <a:off x="457200" y="150852"/>
            <a:ext cx="8229600" cy="0"/>
          </a:xfrm>
          <a:prstGeom prst="straightConnector1">
            <a:avLst/>
          </a:prstGeom>
          <a:noFill/>
          <a:ln cap="flat" cmpd="sng" w="50800">
            <a:solidFill>
              <a:schemeClr val="lt2"/>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rtl="0" algn="l">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2pPr>
            <a:lvl3pPr lvl="2" rtl="0" algn="l">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3pPr>
            <a:lvl4pPr lvl="3" rtl="0" algn="l">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4pPr>
            <a:lvl5pPr lvl="4" rtl="0" algn="l">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5pPr>
            <a:lvl6pPr lvl="5" rtl="0" algn="l">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6pPr>
            <a:lvl7pPr lvl="6" rtl="0" algn="l">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7pPr>
            <a:lvl8pPr lvl="7" rtl="0" algn="l">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8pPr>
            <a:lvl9pPr lvl="8" rtl="0" algn="l">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9pPr>
          </a:lstStyle>
          <a:p/>
        </p:txBody>
      </p:sp>
      <p:sp>
        <p:nvSpPr>
          <p:cNvPr id="7" name="Google Shape;7;p1"/>
          <p:cNvSpPr txBox="1"/>
          <p:nvPr>
            <p:ph idx="1" type="body"/>
          </p:nvPr>
        </p:nvSpPr>
        <p:spPr>
          <a:xfrm>
            <a:off x="457200" y="1600200"/>
            <a:ext cx="8229600" cy="4967700"/>
          </a:xfrm>
          <a:prstGeom prst="rect">
            <a:avLst/>
          </a:prstGeom>
          <a:noFill/>
          <a:ln>
            <a:noFill/>
          </a:ln>
        </p:spPr>
        <p:txBody>
          <a:bodyPr anchorCtr="0" anchor="t" bIns="91425" lIns="91425" spcFirstLastPara="1" rIns="91425" wrap="square" tIns="91425">
            <a:noAutofit/>
          </a:bodyPr>
          <a:lstStyle>
            <a:lvl1pPr indent="-419100" lvl="0" marL="457200" rtl="0" algn="l">
              <a:spcBef>
                <a:spcPts val="6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381000" lvl="1" marL="914400" rtl="0" algn="l">
              <a:spcBef>
                <a:spcPts val="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rtl="0" algn="l">
              <a:spcBef>
                <a:spcPts val="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2900" lvl="3" marL="18288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8" name="Google Shape;8;p1"/>
          <p:cNvCxnSpPr/>
          <p:nvPr/>
        </p:nvCxnSpPr>
        <p:spPr>
          <a:xfrm>
            <a:off x="457200" y="6697680"/>
            <a:ext cx="8229600" cy="0"/>
          </a:xfrm>
          <a:prstGeom prst="straightConnector1">
            <a:avLst/>
          </a:prstGeom>
          <a:noFill/>
          <a:ln cap="flat" cmpd="sng" w="50800">
            <a:solidFill>
              <a:schemeClr val="l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hyperlink" Target="https://www.hazaristan.asia/" TargetMode="External"/><Relationship Id="rId4" Type="http://schemas.openxmlformats.org/officeDocument/2006/relationships/hyperlink" Target="https://www.hazaristan.asia/"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jp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4.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6.jp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1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4.jpg"/><Relationship Id="rId4" Type="http://schemas.openxmlformats.org/officeDocument/2006/relationships/image" Target="../media/image6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5.gif"/><Relationship Id="rId4" Type="http://schemas.openxmlformats.org/officeDocument/2006/relationships/image" Target="../media/image50.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3.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8.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www.youtube.com/watch?v=Ee9CGzllRS8" TargetMode="External"/><Relationship Id="rId4" Type="http://schemas.openxmlformats.org/officeDocument/2006/relationships/image" Target="../media/image56.jpg"/><Relationship Id="rId5" Type="http://schemas.openxmlformats.org/officeDocument/2006/relationships/hyperlink" Target="http://kabulpress.org/my/spip.php?article116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3.jpg"/><Relationship Id="rId4" Type="http://schemas.openxmlformats.org/officeDocument/2006/relationships/hyperlink" Target="http://www.kabulpress.org/my/spip.php?article96983"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6.png"/><Relationship Id="rId4" Type="http://schemas.openxmlformats.org/officeDocument/2006/relationships/hyperlink" Target="http://www.unhcr.org/refworld/country,,AIHRC,,AFG,,4cc05f9a2,0.html" TargetMode="External"/><Relationship Id="rId5" Type="http://schemas.openxmlformats.org/officeDocument/2006/relationships/hyperlink" Target="http://www.unhcr.org/refworld/country,,AIHRC,,AFG,,4cc05f9a2,0.htm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jpg"/><Relationship Id="rId4" Type="http://schemas.openxmlformats.org/officeDocument/2006/relationships/image" Target="../media/image6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http://www.youtube.com/watch?v=E62xmpv1a3U" TargetMode="External"/><Relationship Id="rId4" Type="http://schemas.openxmlformats.org/officeDocument/2006/relationships/image" Target="../media/image85.jpg"/><Relationship Id="rId5" Type="http://schemas.openxmlformats.org/officeDocument/2006/relationships/hyperlink" Target="http://www.youtube.com/watch?v=C0AJPdvXxjY" TargetMode="External"/><Relationship Id="rId6" Type="http://schemas.openxmlformats.org/officeDocument/2006/relationships/image" Target="../media/image7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8.jpg"/><Relationship Id="rId4" Type="http://schemas.openxmlformats.org/officeDocument/2006/relationships/hyperlink" Target="http://www.unhcr.org/refworld/docid/3ae6a87c4.html#P115_11704" TargetMode="External"/><Relationship Id="rId5" Type="http://schemas.openxmlformats.org/officeDocument/2006/relationships/hyperlink" Target="http://www.unhcr.org/refworld/docid/3ae6a87c4.html#P115_11704" TargetMode="External"/><Relationship Id="rId6" Type="http://schemas.openxmlformats.org/officeDocument/2006/relationships/hyperlink" Target="http://www.unhcr.org/refworld/docid/3ae6a87c4.html#P115_11704"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3.jpg"/><Relationship Id="rId4" Type="http://schemas.openxmlformats.org/officeDocument/2006/relationships/image" Target="../media/image7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7.jpg"/><Relationship Id="rId4" Type="http://schemas.openxmlformats.org/officeDocument/2006/relationships/hyperlink" Target="http://www.oxfam.org/en/pressroom/pressrelease/2009-03-31/oxfam-warns-devastating-impact-afghan-civilians" TargetMode="External"/><Relationship Id="rId11" Type="http://schemas.openxmlformats.org/officeDocument/2006/relationships/hyperlink" Target="http://kabulpress.org/my/spip.php?article3368" TargetMode="External"/><Relationship Id="rId10" Type="http://schemas.openxmlformats.org/officeDocument/2006/relationships/hyperlink" Target="http://kabulpress.org/my/spip.php?article3368" TargetMode="External"/><Relationship Id="rId9" Type="http://schemas.openxmlformats.org/officeDocument/2006/relationships/hyperlink" Target="http://kabulpress.org/my/spip.php?article3368" TargetMode="External"/><Relationship Id="rId5" Type="http://schemas.openxmlformats.org/officeDocument/2006/relationships/hyperlink" Target="http://www.oxfam.org/en/pressroom/pressrelease/2009-03-31/oxfam-warns-devastating-impact-afghan-civilians" TargetMode="External"/><Relationship Id="rId6" Type="http://schemas.openxmlformats.org/officeDocument/2006/relationships/hyperlink" Target="http://www.oxfam.org/en/pressroom/pressrelease/2009-03-31/oxfam-warns-devastating-impact-afghan-civilians" TargetMode="External"/><Relationship Id="rId7" Type="http://schemas.openxmlformats.org/officeDocument/2006/relationships/hyperlink" Target="http://kabulpress.org/my/spip.php?article3368" TargetMode="External"/><Relationship Id="rId8" Type="http://schemas.openxmlformats.org/officeDocument/2006/relationships/hyperlink" Target="http://kabulpress.org/my/spip.php?article3368"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5.jpg"/><Relationship Id="rId4" Type="http://schemas.openxmlformats.org/officeDocument/2006/relationships/hyperlink" Target="http://www.aihrc.org.af/2010_dari/Dri_Pages/Press_releases/2010/pre_dri_16_jun_2010.pdf" TargetMode="External"/><Relationship Id="rId5" Type="http://schemas.openxmlformats.org/officeDocument/2006/relationships/hyperlink" Target="http://www.aihrc.org.af/2010_dari/Dri_Pages/Press_releases/2010/pre_dri_16_jun_2010.pdf" TargetMode="External"/><Relationship Id="rId6" Type="http://schemas.openxmlformats.org/officeDocument/2006/relationships/hyperlink" Target="http://www.aihrc.org.af/2010_dari/Dri_Pages/Press_releases/2010/pre_dri_16_jun_2010.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2.jpg"/><Relationship Id="rId4" Type="http://schemas.openxmlformats.org/officeDocument/2006/relationships/image" Target="../media/image7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0.jpg"/><Relationship Id="rId4" Type="http://schemas.openxmlformats.org/officeDocument/2006/relationships/image" Target="../media/image89.jpg"/><Relationship Id="rId5" Type="http://schemas.openxmlformats.org/officeDocument/2006/relationships/image" Target="../media/image8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hyperlink" Target="https://www.kabulpress.org/article240109.html" TargetMode="External"/><Relationship Id="rId4" Type="http://schemas.openxmlformats.org/officeDocument/2006/relationships/image" Target="../media/image88.png"/><Relationship Id="rId5" Type="http://schemas.openxmlformats.org/officeDocument/2006/relationships/image" Target="../media/image8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hyperlink" Target="http://kabulpress.org/article240117.html" TargetMode="External"/><Relationship Id="rId4" Type="http://schemas.openxmlformats.org/officeDocument/2006/relationships/image" Target="../media/image84.png"/><Relationship Id="rId5" Type="http://schemas.openxmlformats.org/officeDocument/2006/relationships/image" Target="../media/image8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s://www.kabulpress.org/article240388.html" TargetMode="External"/><Relationship Id="rId4" Type="http://schemas.openxmlformats.org/officeDocument/2006/relationships/image" Target="../media/image94.png"/><Relationship Id="rId5" Type="http://schemas.openxmlformats.org/officeDocument/2006/relationships/image" Target="../media/image9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hyperlink" Target="https://www.kabulpress.org/article240388.html" TargetMode="External"/><Relationship Id="rId4" Type="http://schemas.openxmlformats.org/officeDocument/2006/relationships/image" Target="../media/image94.png"/><Relationship Id="rId5" Type="http://schemas.openxmlformats.org/officeDocument/2006/relationships/image" Target="../media/image9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97.png"/><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93.png"/><Relationship Id="rId4" Type="http://schemas.openxmlformats.org/officeDocument/2006/relationships/hyperlink" Target="https://docs.google.com/presentation/d/1DzV27oeVxLj1FlHAZTu_057-9M-HNc_Ss21421xFjlo/edit?usp=sharing" TargetMode="External"/><Relationship Id="rId5" Type="http://schemas.openxmlformats.org/officeDocument/2006/relationships/hyperlink" Target="https://docs.google.com/presentation/d/1DzV27oeVxLj1FlHAZTu_057-9M-HNc_Ss21421xFjlo/edit?usp=shar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06.png"/><Relationship Id="rId4" Type="http://schemas.openxmlformats.org/officeDocument/2006/relationships/image" Target="../media/image95.png"/><Relationship Id="rId5" Type="http://schemas.openxmlformats.org/officeDocument/2006/relationships/hyperlink" Target="https://www.kabulpress.org/article240783.html"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hyperlink" Target="https://www.kabulpress.org/article240779.html" TargetMode="External"/><Relationship Id="rId4" Type="http://schemas.openxmlformats.org/officeDocument/2006/relationships/hyperlink" Target="https://www.kabulpress.org/article240779.html" TargetMode="External"/><Relationship Id="rId5" Type="http://schemas.openxmlformats.org/officeDocument/2006/relationships/image" Target="../media/image98.png"/><Relationship Id="rId6" Type="http://schemas.openxmlformats.org/officeDocument/2006/relationships/image" Target="../media/image9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0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18.jpg"/><Relationship Id="rId4" Type="http://schemas.openxmlformats.org/officeDocument/2006/relationships/image" Target="../media/image117.jpg"/><Relationship Id="rId5" Type="http://schemas.openxmlformats.org/officeDocument/2006/relationships/image" Target="../media/image91.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hyperlink" Target="https://docs.google.com/presentation/d/1DzV27oeVxLj1FlHAZTu_057-9M-HNc_Ss21421xFjlo/edit?usp=sharing" TargetMode="External"/><Relationship Id="rId4" Type="http://schemas.openxmlformats.org/officeDocument/2006/relationships/image" Target="../media/image11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hyperlink" Target="https://drive.google.com/open?id=1TOOrFNZV8Ve20jK3fx4H8wUmecU&amp;usp=sharing" TargetMode="External"/><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hyperlink" Target="http://goo.gl/maps/xBV5W" TargetMode="External"/><Relationship Id="rId4" Type="http://schemas.openxmlformats.org/officeDocument/2006/relationships/image" Target="../media/image109.png"/><Relationship Id="rId5" Type="http://schemas.openxmlformats.org/officeDocument/2006/relationships/hyperlink" Target="http://goo.gl/maps/xBV5W" TargetMode="External"/><Relationship Id="rId6" Type="http://schemas.openxmlformats.org/officeDocument/2006/relationships/hyperlink" Target="http://www.kabulpress.org/my/spip.php?article143679" TargetMode="External"/><Relationship Id="rId7" Type="http://schemas.openxmlformats.org/officeDocument/2006/relationships/hyperlink" Target="http://www.kabulpress.org/my/spip.php?article143679" TargetMode="External"/><Relationship Id="rId8" Type="http://schemas.openxmlformats.org/officeDocument/2006/relationships/hyperlink" Target="http://www.kabulpress.org/my/spip.php?article143679"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10.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1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hyperlink" Target="http://www.youtube.com/watch?v=M3zEprXQkRo" TargetMode="External"/><Relationship Id="rId4" Type="http://schemas.openxmlformats.org/officeDocument/2006/relationships/image" Target="../media/image1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hyperlink" Target="http://www.youtube.com/watch?v=-ysm4Cf-uD4" TargetMode="External"/><Relationship Id="rId4" Type="http://schemas.openxmlformats.org/officeDocument/2006/relationships/image" Target="../media/image10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hyperlink" Target="http://www.youtube.com/watch?v=YF6zLj_3JNQ" TargetMode="External"/><Relationship Id="rId4" Type="http://schemas.openxmlformats.org/officeDocument/2006/relationships/image" Target="../media/image10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hyperlink" Target="http://www.youtube.com/watch?v=JwLlQlaTRv0" TargetMode="External"/><Relationship Id="rId4" Type="http://schemas.openxmlformats.org/officeDocument/2006/relationships/image" Target="../media/image9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hyperlink" Target="http://www.youtube.com/watch?v=79o4f_3SCBU" TargetMode="External"/><Relationship Id="rId4" Type="http://schemas.openxmlformats.org/officeDocument/2006/relationships/image" Target="../media/image114.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hyperlink" Target="http://www.youtube.com/watch?v=Hdjv5bhYzPU" TargetMode="External"/><Relationship Id="rId4" Type="http://schemas.openxmlformats.org/officeDocument/2006/relationships/image" Target="../media/image10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hyperlink" Target="http://www.youtube.com/watch?v=Z6wqIO_7g20" TargetMode="External"/><Relationship Id="rId4" Type="http://schemas.openxmlformats.org/officeDocument/2006/relationships/image" Target="../media/image10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hyperlink" Target="http://www.youtube.com/watch?v=lCKzxA8za3g" TargetMode="External"/><Relationship Id="rId4" Type="http://schemas.openxmlformats.org/officeDocument/2006/relationships/image" Target="../media/image113.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hyperlink" Target="http://www.youtube.com/watch?v=59iVr2xcJpk" TargetMode="External"/><Relationship Id="rId4" Type="http://schemas.openxmlformats.org/officeDocument/2006/relationships/image" Target="../media/image108.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07.jpg"/><Relationship Id="rId4" Type="http://schemas.openxmlformats.org/officeDocument/2006/relationships/hyperlink" Target="https://en.wikipedia.org/wiki/Poems_for_the_Hazara"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hyperlink" Target="https://www.hazararights.com/spip.php?article35" TargetMode="External"/><Relationship Id="rId4" Type="http://schemas.openxmlformats.org/officeDocument/2006/relationships/image" Target="../media/image1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 name="Shape 34"/>
        <p:cNvGrpSpPr/>
        <p:nvPr/>
      </p:nvGrpSpPr>
      <p:grpSpPr>
        <a:xfrm>
          <a:off x="0" y="0"/>
          <a:ext cx="0" cy="0"/>
          <a:chOff x="0" y="0"/>
          <a:chExt cx="0" cy="0"/>
        </a:xfrm>
      </p:grpSpPr>
      <p:sp>
        <p:nvSpPr>
          <p:cNvPr id="35" name="Google Shape;35;p8"/>
          <p:cNvSpPr txBox="1"/>
          <p:nvPr>
            <p:ph idx="4294967295" type="ctrTitle"/>
          </p:nvPr>
        </p:nvSpPr>
        <p:spPr>
          <a:xfrm>
            <a:off x="115425" y="-47000"/>
            <a:ext cx="8988600" cy="1103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900"/>
              <a:t>Hazara </a:t>
            </a:r>
            <a:r>
              <a:rPr lang="en" sz="3700"/>
              <a:t>and </a:t>
            </a:r>
            <a:r>
              <a:rPr lang="en" sz="5900"/>
              <a:t>Hazaristan</a:t>
            </a:r>
            <a:endParaRPr sz="5900"/>
          </a:p>
        </p:txBody>
      </p:sp>
      <p:pic>
        <p:nvPicPr>
          <p:cNvPr id="36" name="Google Shape;36;p8"/>
          <p:cNvPicPr preferRelativeResize="0"/>
          <p:nvPr/>
        </p:nvPicPr>
        <p:blipFill>
          <a:blip r:embed="rId3">
            <a:alphaModFix/>
          </a:blip>
          <a:stretch>
            <a:fillRect/>
          </a:stretch>
        </p:blipFill>
        <p:spPr>
          <a:xfrm>
            <a:off x="615638" y="918880"/>
            <a:ext cx="4460875" cy="2954606"/>
          </a:xfrm>
          <a:prstGeom prst="rect">
            <a:avLst/>
          </a:prstGeom>
          <a:noFill/>
          <a:ln>
            <a:noFill/>
          </a:ln>
        </p:spPr>
      </p:pic>
      <p:pic>
        <p:nvPicPr>
          <p:cNvPr id="37" name="Google Shape;37;p8"/>
          <p:cNvPicPr preferRelativeResize="0"/>
          <p:nvPr/>
        </p:nvPicPr>
        <p:blipFill>
          <a:blip r:embed="rId4">
            <a:alphaModFix/>
          </a:blip>
          <a:stretch>
            <a:fillRect/>
          </a:stretch>
        </p:blipFill>
        <p:spPr>
          <a:xfrm>
            <a:off x="5410848" y="918875"/>
            <a:ext cx="3228928" cy="2954600"/>
          </a:xfrm>
          <a:prstGeom prst="rect">
            <a:avLst/>
          </a:prstGeom>
          <a:noFill/>
          <a:ln>
            <a:noFill/>
          </a:ln>
        </p:spPr>
      </p:pic>
      <p:sp>
        <p:nvSpPr>
          <p:cNvPr id="38" name="Google Shape;38;p8"/>
          <p:cNvSpPr txBox="1"/>
          <p:nvPr/>
        </p:nvSpPr>
        <p:spPr>
          <a:xfrm>
            <a:off x="434236" y="3962852"/>
            <a:ext cx="4046100" cy="8640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30200" lvl="0" marL="457200" rtl="0" algn="l">
              <a:spcBef>
                <a:spcPts val="0"/>
              </a:spcBef>
              <a:spcAft>
                <a:spcPts val="0"/>
              </a:spcAft>
              <a:buClr>
                <a:srgbClr val="FF0000"/>
              </a:buClr>
              <a:buSzPts val="1600"/>
              <a:buChar char="●"/>
            </a:pPr>
            <a:r>
              <a:rPr b="1" lang="en" sz="1600">
                <a:solidFill>
                  <a:srgbClr val="FF0000"/>
                </a:solidFill>
                <a:latin typeface="Times New Roman"/>
                <a:ea typeface="Times New Roman"/>
                <a:cs typeface="Times New Roman"/>
                <a:sym typeface="Times New Roman"/>
              </a:rPr>
              <a:t>Hazaristan</a:t>
            </a:r>
            <a:endParaRPr b="1" sz="1600">
              <a:solidFill>
                <a:srgbClr val="FF0000"/>
              </a:solidFill>
              <a:latin typeface="Times New Roman"/>
              <a:ea typeface="Times New Roman"/>
              <a:cs typeface="Times New Roman"/>
              <a:sym typeface="Times New Roman"/>
            </a:endParaRPr>
          </a:p>
          <a:p>
            <a:pPr indent="-330200" lvl="0" marL="457200" rtl="0" algn="l">
              <a:spcBef>
                <a:spcPts val="0"/>
              </a:spcBef>
              <a:spcAft>
                <a:spcPts val="0"/>
              </a:spcAft>
              <a:buClr>
                <a:srgbClr val="FF0000"/>
              </a:buClr>
              <a:buSzPts val="1600"/>
              <a:buChar char="●"/>
            </a:pPr>
            <a:r>
              <a:rPr b="1" lang="en" sz="1600">
                <a:solidFill>
                  <a:srgbClr val="FF0000"/>
                </a:solidFill>
                <a:latin typeface="Times New Roman"/>
                <a:ea typeface="Times New Roman"/>
                <a:cs typeface="Times New Roman"/>
                <a:sym typeface="Times New Roman"/>
              </a:rPr>
              <a:t>Hazara Face</a:t>
            </a:r>
            <a:endParaRPr b="1" sz="1600">
              <a:solidFill>
                <a:srgbClr val="FF0000"/>
              </a:solidFill>
              <a:latin typeface="Times New Roman"/>
              <a:ea typeface="Times New Roman"/>
              <a:cs typeface="Times New Roman"/>
              <a:sym typeface="Times New Roman"/>
            </a:endParaRPr>
          </a:p>
          <a:p>
            <a:pPr indent="-330200" lvl="0" marL="457200" rtl="0" algn="l">
              <a:spcBef>
                <a:spcPts val="0"/>
              </a:spcBef>
              <a:spcAft>
                <a:spcPts val="0"/>
              </a:spcAft>
              <a:buClr>
                <a:srgbClr val="FF0000"/>
              </a:buClr>
              <a:buSzPts val="1600"/>
              <a:buChar char="●"/>
            </a:pPr>
            <a:r>
              <a:rPr b="1" lang="en" sz="1600">
                <a:solidFill>
                  <a:srgbClr val="FF0000"/>
                </a:solidFill>
                <a:latin typeface="Times New Roman"/>
                <a:ea typeface="Times New Roman"/>
                <a:cs typeface="Times New Roman"/>
                <a:sym typeface="Times New Roman"/>
              </a:rPr>
              <a:t>Persecution of the Hazara people</a:t>
            </a:r>
            <a:endParaRPr b="1" sz="16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39" name="Google Shape;39;p8"/>
          <p:cNvSpPr txBox="1"/>
          <p:nvPr/>
        </p:nvSpPr>
        <p:spPr>
          <a:xfrm>
            <a:off x="5410851" y="3921025"/>
            <a:ext cx="3537600" cy="855000"/>
          </a:xfrm>
          <a:prstGeom prst="rect">
            <a:avLst/>
          </a:prstGeom>
          <a:noFill/>
          <a:ln cap="flat" cmpd="sng" w="9525">
            <a:solidFill>
              <a:srgbClr val="434343"/>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Presented by Kamran Mir Hazar</a:t>
            </a:r>
            <a:endParaRPr>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Photos by: Muzafar Ali, Najibullah Musafer, Basir Seerat, Muhammad Raja and Mahdi Mudaber</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40" name="Google Shape;40;p8"/>
          <p:cNvSpPr txBox="1"/>
          <p:nvPr>
            <p:ph idx="4294967295" type="subTitle"/>
          </p:nvPr>
        </p:nvSpPr>
        <p:spPr>
          <a:xfrm>
            <a:off x="473550" y="4687625"/>
            <a:ext cx="8527800" cy="190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100">
                <a:solidFill>
                  <a:srgbClr val="333333"/>
                </a:solidFill>
                <a:highlight>
                  <a:srgbClr val="FFFFFF"/>
                </a:highlight>
              </a:rPr>
              <a:t>The Hazara are the native inhabitant of their homeland Hazaristan. They have rooted in their land for thousands of years and played vital roles in creating and maintaining civilization. “Starting from the 19th century, the Hazara of Hazaristan faced continuous, systematic crimes, including genocide, slavery, ethnic cleansing, and forced displacement. They were once the largest ethnic group in their country. Their territory, Hazaristan, was expanded from the very south to the north and from the east to the west (Bellew, 1880, pp. 113-117; Minority Rights, 2015). While the systematic crimes against the Hazara continued in the 19th century, and tens of thousands of Pashtun tribesmen (Thames Star, 1892; Waikato Times, 1892) backed and armed by the British colonial officers were attacking and invading the Hazara Dai-s from Kandahar in the south of Hazaristan (Poets World-wide, 2017; Temirkhanov, 1980, pp. 259-260), the name Afghanistan appeared on the maps (Vivien de St Martin, 1825). In the last decade of the 19th century, over fifty percent of the Hazara population, including almost all Hazara leaders and their families, massacred (Poets World-wide, 2017, p. 257; Temirkhanov, 1980)”.</a:t>
            </a:r>
            <a:endParaRPr sz="1100">
              <a:solidFill>
                <a:srgbClr val="333333"/>
              </a:solidFill>
              <a:highlight>
                <a:srgbClr val="FFFFFF"/>
              </a:highlight>
            </a:endParaRPr>
          </a:p>
          <a:p>
            <a:pPr indent="0" lvl="0" marL="0" rtl="0" algn="l">
              <a:spcBef>
                <a:spcPts val="60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131" name="Google Shape;131;p17"/>
          <p:cNvPicPr preferRelativeResize="0"/>
          <p:nvPr/>
        </p:nvPicPr>
        <p:blipFill>
          <a:blip r:embed="rId3">
            <a:alphaModFix/>
          </a:blip>
          <a:stretch>
            <a:fillRect/>
          </a:stretch>
        </p:blipFill>
        <p:spPr>
          <a:xfrm>
            <a:off x="1044435" y="1587213"/>
            <a:ext cx="7002895" cy="4664696"/>
          </a:xfrm>
          <a:prstGeom prst="rect">
            <a:avLst/>
          </a:prstGeom>
          <a:noFill/>
          <a:ln>
            <a:noFill/>
          </a:ln>
        </p:spPr>
      </p:pic>
      <p:sp>
        <p:nvSpPr>
          <p:cNvPr id="132" name="Google Shape;132;p17"/>
          <p:cNvSpPr txBox="1"/>
          <p:nvPr/>
        </p:nvSpPr>
        <p:spPr>
          <a:xfrm>
            <a:off x="807975" y="6251909"/>
            <a:ext cx="8021700" cy="2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 house in the Yakawlang District, Bamyan Province in winter. Hazaristan becomes one of the most isolated places in the world during winter. </a:t>
            </a:r>
            <a:endParaRPr/>
          </a:p>
        </p:txBody>
      </p:sp>
      <p:grpSp>
        <p:nvGrpSpPr>
          <p:cNvPr id="133" name="Google Shape;133;p17"/>
          <p:cNvGrpSpPr/>
          <p:nvPr/>
        </p:nvGrpSpPr>
        <p:grpSpPr>
          <a:xfrm>
            <a:off x="-38100" y="274650"/>
            <a:ext cx="9220200" cy="228600"/>
            <a:chOff x="76200" y="3274700"/>
            <a:chExt cx="9220200" cy="228600"/>
          </a:xfrm>
        </p:grpSpPr>
        <p:sp>
          <p:nvSpPr>
            <p:cNvPr id="134" name="Google Shape;134;p1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 name="Google Shape;135;p17"/>
            <p:cNvGrpSpPr/>
            <p:nvPr/>
          </p:nvGrpSpPr>
          <p:grpSpPr>
            <a:xfrm>
              <a:off x="76200" y="3274700"/>
              <a:ext cx="9220200" cy="228600"/>
              <a:chOff x="-19050" y="4779650"/>
              <a:chExt cx="9220200" cy="228600"/>
            </a:xfrm>
          </p:grpSpPr>
          <p:sp>
            <p:nvSpPr>
              <p:cNvPr id="136" name="Google Shape;136;p1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10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 Charter</a:t>
            </a:r>
            <a:endParaRPr/>
          </a:p>
        </p:txBody>
      </p:sp>
      <p:sp>
        <p:nvSpPr>
          <p:cNvPr id="1258" name="Google Shape;1258;p107"/>
          <p:cNvSpPr txBox="1"/>
          <p:nvPr>
            <p:ph idx="1" type="body"/>
          </p:nvPr>
        </p:nvSpPr>
        <p:spPr>
          <a:xfrm>
            <a:off x="457200" y="1600200"/>
            <a:ext cx="8229600" cy="49677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2400">
                <a:latin typeface="Times New Roman"/>
                <a:ea typeface="Times New Roman"/>
                <a:cs typeface="Times New Roman"/>
                <a:sym typeface="Times New Roman"/>
              </a:rPr>
              <a:t>The Hazaristan Charter is the intellectual, philosophical, theoretical foundation, and strategic document to establish a free, developed, and powerful Dai State of Hazaristan. The Hazaristan Charter is the ultimate document to regulate the relationships of the Hazara with each other, the Hazara with Hazaristan, and the Hazara with the world until the establishment of the Dai State of Hazaristan and its pillars, including the Dai Parliament, the National Government, and the Supreme Court, and until the approval of the Hazaristan constitution by the Hazaristan people in the comprehensive referendum.</a:t>
            </a:r>
            <a:endParaRPr sz="2400">
              <a:latin typeface="Times New Roman"/>
              <a:ea typeface="Times New Roman"/>
              <a:cs typeface="Times New Roman"/>
              <a:sym typeface="Times New Roman"/>
            </a:endParaRPr>
          </a:p>
          <a:p>
            <a:pPr indent="0" lvl="0" marL="0" rtl="0" algn="ctr">
              <a:spcBef>
                <a:spcPts val="600"/>
              </a:spcBef>
              <a:spcAft>
                <a:spcPts val="0"/>
              </a:spcAft>
              <a:buNone/>
            </a:pPr>
            <a:r>
              <a:rPr lang="en" sz="2400" u="sng">
                <a:solidFill>
                  <a:schemeClr val="hlink"/>
                </a:solidFill>
                <a:latin typeface="Times New Roman"/>
                <a:ea typeface="Times New Roman"/>
                <a:cs typeface="Times New Roman"/>
                <a:sym typeface="Times New Roman"/>
                <a:hlinkClick r:id="rId3"/>
              </a:rPr>
              <a:t>Read full document in Hazaragi, English and Russian:</a:t>
            </a:r>
            <a:endParaRPr sz="2400">
              <a:latin typeface="Times New Roman"/>
              <a:ea typeface="Times New Roman"/>
              <a:cs typeface="Times New Roman"/>
              <a:sym typeface="Times New Roman"/>
            </a:endParaRPr>
          </a:p>
          <a:p>
            <a:pPr indent="0" lvl="0" marL="0" rtl="0" algn="ctr">
              <a:spcBef>
                <a:spcPts val="600"/>
              </a:spcBef>
              <a:spcAft>
                <a:spcPts val="0"/>
              </a:spcAft>
              <a:buClr>
                <a:schemeClr val="dk1"/>
              </a:buClr>
              <a:buSzPts val="1100"/>
              <a:buFont typeface="Arial"/>
              <a:buNone/>
            </a:pPr>
            <a:r>
              <a:rPr lang="en" sz="2400" u="sng">
                <a:solidFill>
                  <a:schemeClr val="hlink"/>
                </a:solidFill>
                <a:latin typeface="Times New Roman"/>
                <a:ea typeface="Times New Roman"/>
                <a:cs typeface="Times New Roman"/>
                <a:sym typeface="Times New Roman"/>
                <a:hlinkClick r:id="rId4"/>
              </a:rPr>
              <a:t>https://www.hazaristan.asia/</a:t>
            </a:r>
            <a:r>
              <a:rPr lang="en"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p>
            <a:pPr indent="0" lvl="0" marL="0" rtl="0" algn="ctr">
              <a:spcBef>
                <a:spcPts val="600"/>
              </a:spcBef>
              <a:spcAft>
                <a:spcPts val="0"/>
              </a:spcAft>
              <a:buClr>
                <a:schemeClr val="dk1"/>
              </a:buClr>
              <a:buSzPts val="1100"/>
              <a:buFont typeface="Arial"/>
              <a:buNone/>
            </a:pPr>
            <a:r>
              <a:t/>
            </a:r>
            <a:endParaRPr sz="2400">
              <a:latin typeface="Times New Roman"/>
              <a:ea typeface="Times New Roman"/>
              <a:cs typeface="Times New Roman"/>
              <a:sym typeface="Times New Roman"/>
            </a:endParaRPr>
          </a:p>
          <a:p>
            <a:pPr indent="0" lvl="0" marL="0" rtl="0" algn="ctr">
              <a:spcBef>
                <a:spcPts val="600"/>
              </a:spcBef>
              <a:spcAft>
                <a:spcPts val="0"/>
              </a:spcAft>
              <a:buNone/>
            </a:pPr>
            <a:r>
              <a:t/>
            </a:r>
            <a:endParaRPr sz="2400">
              <a:latin typeface="Times New Roman"/>
              <a:ea typeface="Times New Roman"/>
              <a:cs typeface="Times New Roman"/>
              <a:sym typeface="Times New Roman"/>
            </a:endParaRPr>
          </a:p>
        </p:txBody>
      </p:sp>
      <p:grpSp>
        <p:nvGrpSpPr>
          <p:cNvPr id="1259" name="Google Shape;1259;p107"/>
          <p:cNvGrpSpPr/>
          <p:nvPr/>
        </p:nvGrpSpPr>
        <p:grpSpPr>
          <a:xfrm>
            <a:off x="-38100" y="274650"/>
            <a:ext cx="9220200" cy="228600"/>
            <a:chOff x="76200" y="3274700"/>
            <a:chExt cx="9220200" cy="228600"/>
          </a:xfrm>
        </p:grpSpPr>
        <p:sp>
          <p:nvSpPr>
            <p:cNvPr id="1260" name="Google Shape;1260;p10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1" name="Google Shape;1261;p107"/>
            <p:cNvGrpSpPr/>
            <p:nvPr/>
          </p:nvGrpSpPr>
          <p:grpSpPr>
            <a:xfrm>
              <a:off x="76200" y="3274700"/>
              <a:ext cx="9220200" cy="228600"/>
              <a:chOff x="-19050" y="4779650"/>
              <a:chExt cx="9220200" cy="228600"/>
            </a:xfrm>
          </p:grpSpPr>
          <p:sp>
            <p:nvSpPr>
              <p:cNvPr id="1262" name="Google Shape;1262;p10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0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10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Resources</a:t>
            </a:r>
            <a:endParaRPr/>
          </a:p>
        </p:txBody>
      </p:sp>
      <p:sp>
        <p:nvSpPr>
          <p:cNvPr id="1269" name="Google Shape;1269;p108"/>
          <p:cNvSpPr txBox="1"/>
          <p:nvPr>
            <p:ph idx="1" type="body"/>
          </p:nvPr>
        </p:nvSpPr>
        <p:spPr>
          <a:xfrm>
            <a:off x="457200" y="1600200"/>
            <a:ext cx="8229600" cy="49677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t/>
            </a:r>
            <a:endParaRPr sz="2400">
              <a:latin typeface="Times New Roman"/>
              <a:ea typeface="Times New Roman"/>
              <a:cs typeface="Times New Roman"/>
              <a:sym typeface="Times New Roman"/>
            </a:endParaRPr>
          </a:p>
          <a:p>
            <a:pPr indent="0" lvl="0" marL="0" rtl="0" algn="ctr">
              <a:spcBef>
                <a:spcPts val="600"/>
              </a:spcBef>
              <a:spcAft>
                <a:spcPts val="0"/>
              </a:spcAft>
              <a:buNone/>
            </a:pPr>
            <a:r>
              <a:rPr lang="en" sz="2400">
                <a:latin typeface="Times New Roman"/>
                <a:ea typeface="Times New Roman"/>
                <a:cs typeface="Times New Roman"/>
                <a:sym typeface="Times New Roman"/>
              </a:rPr>
              <a:t>Hazara People International Network</a:t>
            </a:r>
            <a:endParaRPr sz="2400">
              <a:latin typeface="Times New Roman"/>
              <a:ea typeface="Times New Roman"/>
              <a:cs typeface="Times New Roman"/>
              <a:sym typeface="Times New Roman"/>
            </a:endParaRPr>
          </a:p>
          <a:p>
            <a:pPr indent="0" lvl="0" marL="0" rtl="0" algn="ctr">
              <a:spcBef>
                <a:spcPts val="600"/>
              </a:spcBef>
              <a:spcAft>
                <a:spcPts val="0"/>
              </a:spcAft>
              <a:buNone/>
            </a:pPr>
            <a:r>
              <a:rPr lang="en" sz="2400">
                <a:latin typeface="Times New Roman"/>
                <a:ea typeface="Times New Roman"/>
                <a:cs typeface="Times New Roman"/>
                <a:sym typeface="Times New Roman"/>
              </a:rPr>
              <a:t>www.HazaraRights.com</a:t>
            </a:r>
            <a:endParaRPr sz="2400">
              <a:latin typeface="Times New Roman"/>
              <a:ea typeface="Times New Roman"/>
              <a:cs typeface="Times New Roman"/>
              <a:sym typeface="Times New Roman"/>
            </a:endParaRPr>
          </a:p>
          <a:p>
            <a:pPr indent="0" lvl="0" marL="0" rtl="0" algn="ctr">
              <a:spcBef>
                <a:spcPts val="600"/>
              </a:spcBef>
              <a:spcAft>
                <a:spcPts val="0"/>
              </a:spcAft>
              <a:buNone/>
            </a:pPr>
            <a:r>
              <a:rPr lang="en" sz="2400">
                <a:latin typeface="Times New Roman"/>
                <a:ea typeface="Times New Roman"/>
                <a:cs typeface="Times New Roman"/>
                <a:sym typeface="Times New Roman"/>
              </a:rPr>
              <a:t>Hazara Women International</a:t>
            </a:r>
            <a:endParaRPr sz="2400">
              <a:latin typeface="Times New Roman"/>
              <a:ea typeface="Times New Roman"/>
              <a:cs typeface="Times New Roman"/>
              <a:sym typeface="Times New Roman"/>
            </a:endParaRPr>
          </a:p>
          <a:p>
            <a:pPr indent="0" lvl="0" marL="0" rtl="0" algn="ctr">
              <a:spcBef>
                <a:spcPts val="600"/>
              </a:spcBef>
              <a:spcAft>
                <a:spcPts val="0"/>
              </a:spcAft>
              <a:buNone/>
            </a:pPr>
            <a:r>
              <a:rPr lang="en" sz="2400">
                <a:latin typeface="Times New Roman"/>
                <a:ea typeface="Times New Roman"/>
                <a:cs typeface="Times New Roman"/>
                <a:sym typeface="Times New Roman"/>
              </a:rPr>
              <a:t>www.HazaraWomen.com</a:t>
            </a:r>
            <a:endParaRPr sz="2400">
              <a:latin typeface="Times New Roman"/>
              <a:ea typeface="Times New Roman"/>
              <a:cs typeface="Times New Roman"/>
              <a:sym typeface="Times New Roman"/>
            </a:endParaRPr>
          </a:p>
          <a:p>
            <a:pPr indent="0" lvl="0" marL="0" rtl="0" algn="ctr">
              <a:spcBef>
                <a:spcPts val="600"/>
              </a:spcBef>
              <a:spcAft>
                <a:spcPts val="0"/>
              </a:spcAft>
              <a:buNone/>
            </a:pPr>
            <a:r>
              <a:rPr lang="en" sz="2400">
                <a:latin typeface="Times New Roman"/>
                <a:ea typeface="Times New Roman"/>
                <a:cs typeface="Times New Roman"/>
                <a:sym typeface="Times New Roman"/>
              </a:rPr>
              <a:t>Hazara People Rights</a:t>
            </a:r>
            <a:endParaRPr sz="2400">
              <a:latin typeface="Times New Roman"/>
              <a:ea typeface="Times New Roman"/>
              <a:cs typeface="Times New Roman"/>
              <a:sym typeface="Times New Roman"/>
            </a:endParaRPr>
          </a:p>
          <a:p>
            <a:pPr indent="0" lvl="0" marL="0" rtl="0" algn="ctr">
              <a:spcBef>
                <a:spcPts val="600"/>
              </a:spcBef>
              <a:spcAft>
                <a:spcPts val="0"/>
              </a:spcAft>
              <a:buNone/>
            </a:pPr>
            <a:r>
              <a:rPr lang="en" sz="2400">
                <a:latin typeface="Times New Roman"/>
                <a:ea typeface="Times New Roman"/>
                <a:cs typeface="Times New Roman"/>
                <a:sym typeface="Times New Roman"/>
              </a:rPr>
              <a:t>www.HazaraRights.com</a:t>
            </a:r>
            <a:endParaRPr sz="2400">
              <a:latin typeface="Times New Roman"/>
              <a:ea typeface="Times New Roman"/>
              <a:cs typeface="Times New Roman"/>
              <a:sym typeface="Times New Roman"/>
            </a:endParaRPr>
          </a:p>
        </p:txBody>
      </p:sp>
      <p:grpSp>
        <p:nvGrpSpPr>
          <p:cNvPr id="1270" name="Google Shape;1270;p108"/>
          <p:cNvGrpSpPr/>
          <p:nvPr/>
        </p:nvGrpSpPr>
        <p:grpSpPr>
          <a:xfrm>
            <a:off x="-38100" y="274650"/>
            <a:ext cx="9220200" cy="228600"/>
            <a:chOff x="76200" y="3274700"/>
            <a:chExt cx="9220200" cy="228600"/>
          </a:xfrm>
        </p:grpSpPr>
        <p:sp>
          <p:nvSpPr>
            <p:cNvPr id="1271" name="Google Shape;1271;p10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2" name="Google Shape;1272;p108"/>
            <p:cNvGrpSpPr/>
            <p:nvPr/>
          </p:nvGrpSpPr>
          <p:grpSpPr>
            <a:xfrm>
              <a:off x="76200" y="3274700"/>
              <a:ext cx="9220200" cy="228600"/>
              <a:chOff x="-19050" y="4779650"/>
              <a:chExt cx="9220200" cy="228600"/>
            </a:xfrm>
          </p:grpSpPr>
          <p:sp>
            <p:nvSpPr>
              <p:cNvPr id="1273" name="Google Shape;1273;p10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0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sp>
        <p:nvSpPr>
          <p:cNvPr id="143" name="Google Shape;143;p18"/>
          <p:cNvSpPr txBox="1"/>
          <p:nvPr/>
        </p:nvSpPr>
        <p:spPr>
          <a:xfrm>
            <a:off x="1212525" y="5616750"/>
            <a:ext cx="6685500" cy="104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434343"/>
                </a:solidFill>
              </a:rPr>
              <a:t>Nili, Hazaristan</a:t>
            </a:r>
            <a:endParaRPr sz="2500">
              <a:solidFill>
                <a:srgbClr val="434343"/>
              </a:solidFill>
            </a:endParaRPr>
          </a:p>
          <a:p>
            <a:pPr indent="0" lvl="0" marL="0" rtl="0" algn="ctr">
              <a:spcBef>
                <a:spcPts val="0"/>
              </a:spcBef>
              <a:spcAft>
                <a:spcPts val="0"/>
              </a:spcAft>
              <a:buNone/>
            </a:pPr>
            <a:r>
              <a:rPr lang="en" sz="2000">
                <a:solidFill>
                  <a:srgbClr val="434343"/>
                </a:solidFill>
              </a:rPr>
              <a:t>Temperature and precipitation per month</a:t>
            </a:r>
            <a:endParaRPr sz="2000">
              <a:solidFill>
                <a:srgbClr val="434343"/>
              </a:solidFill>
            </a:endParaRPr>
          </a:p>
          <a:p>
            <a:pPr indent="0" lvl="0" marL="0" rtl="0" algn="ctr">
              <a:spcBef>
                <a:spcPts val="0"/>
              </a:spcBef>
              <a:spcAft>
                <a:spcPts val="0"/>
              </a:spcAft>
              <a:buNone/>
            </a:pPr>
            <a:r>
              <a:rPr lang="en" sz="1500">
                <a:solidFill>
                  <a:srgbClr val="434343"/>
                </a:solidFill>
              </a:rPr>
              <a:t>yr.no</a:t>
            </a:r>
            <a:endParaRPr sz="1500">
              <a:solidFill>
                <a:srgbClr val="434343"/>
              </a:solidFill>
            </a:endParaRPr>
          </a:p>
        </p:txBody>
      </p:sp>
      <p:sp>
        <p:nvSpPr>
          <p:cNvPr id="144" name="Google Shape;144;p18"/>
          <p:cNvSpPr txBox="1"/>
          <p:nvPr/>
        </p:nvSpPr>
        <p:spPr>
          <a:xfrm>
            <a:off x="3984325" y="3199800"/>
            <a:ext cx="16044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www.yr.no</a:t>
            </a:r>
            <a:endParaRPr/>
          </a:p>
        </p:txBody>
      </p:sp>
      <p:grpSp>
        <p:nvGrpSpPr>
          <p:cNvPr id="145" name="Google Shape;145;p18"/>
          <p:cNvGrpSpPr/>
          <p:nvPr/>
        </p:nvGrpSpPr>
        <p:grpSpPr>
          <a:xfrm>
            <a:off x="-38100" y="274650"/>
            <a:ext cx="9220200" cy="228600"/>
            <a:chOff x="76200" y="3274700"/>
            <a:chExt cx="9220200" cy="228600"/>
          </a:xfrm>
        </p:grpSpPr>
        <p:sp>
          <p:nvSpPr>
            <p:cNvPr id="146" name="Google Shape;146;p1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18"/>
            <p:cNvGrpSpPr/>
            <p:nvPr/>
          </p:nvGrpSpPr>
          <p:grpSpPr>
            <a:xfrm>
              <a:off x="76200" y="3274700"/>
              <a:ext cx="9220200" cy="228600"/>
              <a:chOff x="-19050" y="4779650"/>
              <a:chExt cx="9220200" cy="228600"/>
            </a:xfrm>
          </p:grpSpPr>
          <p:sp>
            <p:nvSpPr>
              <p:cNvPr id="148" name="Google Shape;148;p1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50" name="Google Shape;150;p18"/>
          <p:cNvPicPr preferRelativeResize="0"/>
          <p:nvPr/>
        </p:nvPicPr>
        <p:blipFill>
          <a:blip r:embed="rId3">
            <a:alphaModFix/>
          </a:blip>
          <a:stretch>
            <a:fillRect/>
          </a:stretch>
        </p:blipFill>
        <p:spPr>
          <a:xfrm>
            <a:off x="146213" y="1677375"/>
            <a:ext cx="8851574" cy="3679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sp>
        <p:nvSpPr>
          <p:cNvPr id="156" name="Google Shape;156;p19"/>
          <p:cNvSpPr txBox="1"/>
          <p:nvPr/>
        </p:nvSpPr>
        <p:spPr>
          <a:xfrm>
            <a:off x="1212525" y="5616750"/>
            <a:ext cx="6685500" cy="104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434343"/>
                </a:solidFill>
              </a:rPr>
              <a:t>Bamyan</a:t>
            </a:r>
            <a:r>
              <a:rPr lang="en" sz="2500">
                <a:solidFill>
                  <a:srgbClr val="434343"/>
                </a:solidFill>
              </a:rPr>
              <a:t>, Hazaristan</a:t>
            </a:r>
            <a:endParaRPr sz="2500">
              <a:solidFill>
                <a:srgbClr val="434343"/>
              </a:solidFill>
            </a:endParaRPr>
          </a:p>
          <a:p>
            <a:pPr indent="0" lvl="0" marL="0" rtl="0" algn="ctr">
              <a:spcBef>
                <a:spcPts val="0"/>
              </a:spcBef>
              <a:spcAft>
                <a:spcPts val="0"/>
              </a:spcAft>
              <a:buNone/>
            </a:pPr>
            <a:r>
              <a:rPr lang="en" sz="2000">
                <a:solidFill>
                  <a:srgbClr val="434343"/>
                </a:solidFill>
              </a:rPr>
              <a:t>Temperature and precipitation per month</a:t>
            </a:r>
            <a:endParaRPr sz="2000">
              <a:solidFill>
                <a:srgbClr val="434343"/>
              </a:solidFill>
            </a:endParaRPr>
          </a:p>
          <a:p>
            <a:pPr indent="0" lvl="0" marL="0" rtl="0" algn="ctr">
              <a:spcBef>
                <a:spcPts val="0"/>
              </a:spcBef>
              <a:spcAft>
                <a:spcPts val="0"/>
              </a:spcAft>
              <a:buNone/>
            </a:pPr>
            <a:r>
              <a:rPr lang="en" sz="1500">
                <a:solidFill>
                  <a:srgbClr val="434343"/>
                </a:solidFill>
              </a:rPr>
              <a:t>yr.no</a:t>
            </a:r>
            <a:endParaRPr sz="1500">
              <a:solidFill>
                <a:srgbClr val="434343"/>
              </a:solidFill>
            </a:endParaRPr>
          </a:p>
        </p:txBody>
      </p:sp>
      <p:sp>
        <p:nvSpPr>
          <p:cNvPr id="157" name="Google Shape;157;p19"/>
          <p:cNvSpPr txBox="1"/>
          <p:nvPr/>
        </p:nvSpPr>
        <p:spPr>
          <a:xfrm>
            <a:off x="3984325" y="3199800"/>
            <a:ext cx="16044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www.yr.no</a:t>
            </a:r>
            <a:endParaRPr/>
          </a:p>
        </p:txBody>
      </p:sp>
      <p:grpSp>
        <p:nvGrpSpPr>
          <p:cNvPr id="158" name="Google Shape;158;p19"/>
          <p:cNvGrpSpPr/>
          <p:nvPr/>
        </p:nvGrpSpPr>
        <p:grpSpPr>
          <a:xfrm>
            <a:off x="-38100" y="274650"/>
            <a:ext cx="9220200" cy="228600"/>
            <a:chOff x="76200" y="3274700"/>
            <a:chExt cx="9220200" cy="228600"/>
          </a:xfrm>
        </p:grpSpPr>
        <p:sp>
          <p:nvSpPr>
            <p:cNvPr id="159" name="Google Shape;159;p19"/>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 name="Google Shape;160;p19"/>
            <p:cNvGrpSpPr/>
            <p:nvPr/>
          </p:nvGrpSpPr>
          <p:grpSpPr>
            <a:xfrm>
              <a:off x="76200" y="3274700"/>
              <a:ext cx="9220200" cy="228600"/>
              <a:chOff x="-19050" y="4779650"/>
              <a:chExt cx="9220200" cy="228600"/>
            </a:xfrm>
          </p:grpSpPr>
          <p:sp>
            <p:nvSpPr>
              <p:cNvPr id="161" name="Google Shape;161;p19"/>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63" name="Google Shape;163;p19"/>
          <p:cNvPicPr preferRelativeResize="0"/>
          <p:nvPr/>
        </p:nvPicPr>
        <p:blipFill>
          <a:blip r:embed="rId3">
            <a:alphaModFix/>
          </a:blip>
          <a:stretch>
            <a:fillRect/>
          </a:stretch>
        </p:blipFill>
        <p:spPr>
          <a:xfrm>
            <a:off x="0" y="1500872"/>
            <a:ext cx="9144001" cy="385625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sp>
        <p:nvSpPr>
          <p:cNvPr id="169" name="Google Shape;169;p20"/>
          <p:cNvSpPr txBox="1"/>
          <p:nvPr>
            <p:ph idx="1" type="body"/>
          </p:nvPr>
        </p:nvSpPr>
        <p:spPr>
          <a:xfrm>
            <a:off x="457200" y="1600200"/>
            <a:ext cx="8229600" cy="496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170" name="Google Shape;170;p20"/>
          <p:cNvPicPr preferRelativeResize="0"/>
          <p:nvPr/>
        </p:nvPicPr>
        <p:blipFill>
          <a:blip r:embed="rId3">
            <a:alphaModFix/>
          </a:blip>
          <a:stretch>
            <a:fillRect/>
          </a:stretch>
        </p:blipFill>
        <p:spPr>
          <a:xfrm>
            <a:off x="1324163" y="1763998"/>
            <a:ext cx="6285237" cy="4193842"/>
          </a:xfrm>
          <a:prstGeom prst="rect">
            <a:avLst/>
          </a:prstGeom>
          <a:noFill/>
          <a:ln>
            <a:noFill/>
          </a:ln>
        </p:spPr>
      </p:pic>
      <p:sp>
        <p:nvSpPr>
          <p:cNvPr id="171" name="Google Shape;171;p20"/>
          <p:cNvSpPr txBox="1"/>
          <p:nvPr/>
        </p:nvSpPr>
        <p:spPr>
          <a:xfrm>
            <a:off x="1878057" y="6051700"/>
            <a:ext cx="4828200" cy="3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Almond flowers/ Daykundi Spring 2013</a:t>
            </a:r>
            <a:endParaRPr/>
          </a:p>
        </p:txBody>
      </p:sp>
      <p:grpSp>
        <p:nvGrpSpPr>
          <p:cNvPr id="172" name="Google Shape;172;p20"/>
          <p:cNvGrpSpPr/>
          <p:nvPr/>
        </p:nvGrpSpPr>
        <p:grpSpPr>
          <a:xfrm>
            <a:off x="-38100" y="274650"/>
            <a:ext cx="9220200" cy="228600"/>
            <a:chOff x="76200" y="3274700"/>
            <a:chExt cx="9220200" cy="228600"/>
          </a:xfrm>
        </p:grpSpPr>
        <p:sp>
          <p:nvSpPr>
            <p:cNvPr id="173" name="Google Shape;173;p20"/>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4" name="Google Shape;174;p20"/>
            <p:cNvGrpSpPr/>
            <p:nvPr/>
          </p:nvGrpSpPr>
          <p:grpSpPr>
            <a:xfrm>
              <a:off x="76200" y="3274700"/>
              <a:ext cx="9220200" cy="228600"/>
              <a:chOff x="-19050" y="4779650"/>
              <a:chExt cx="9220200" cy="228600"/>
            </a:xfrm>
          </p:grpSpPr>
          <p:sp>
            <p:nvSpPr>
              <p:cNvPr id="175" name="Google Shape;175;p20"/>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182" name="Google Shape;182;p21"/>
          <p:cNvPicPr preferRelativeResize="0"/>
          <p:nvPr/>
        </p:nvPicPr>
        <p:blipFill>
          <a:blip r:embed="rId3">
            <a:alphaModFix/>
          </a:blip>
          <a:stretch>
            <a:fillRect/>
          </a:stretch>
        </p:blipFill>
        <p:spPr>
          <a:xfrm>
            <a:off x="1175362" y="1664325"/>
            <a:ext cx="6737309" cy="4482991"/>
          </a:xfrm>
          <a:prstGeom prst="rect">
            <a:avLst/>
          </a:prstGeom>
          <a:noFill/>
          <a:ln>
            <a:noFill/>
          </a:ln>
        </p:spPr>
      </p:pic>
      <p:sp>
        <p:nvSpPr>
          <p:cNvPr id="183" name="Google Shape;183;p21"/>
          <p:cNvSpPr txBox="1"/>
          <p:nvPr/>
        </p:nvSpPr>
        <p:spPr>
          <a:xfrm>
            <a:off x="1339850" y="6147316"/>
            <a:ext cx="6620100" cy="2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Bamyan in autumn. Bamyan hosts several rare species of birds during their annual migration over the city. The Giant Crane is one of them.</a:t>
            </a:r>
            <a:endParaRPr sz="10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10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a:p>
        </p:txBody>
      </p:sp>
      <p:grpSp>
        <p:nvGrpSpPr>
          <p:cNvPr id="184" name="Google Shape;184;p21"/>
          <p:cNvGrpSpPr/>
          <p:nvPr/>
        </p:nvGrpSpPr>
        <p:grpSpPr>
          <a:xfrm>
            <a:off x="-38100" y="274650"/>
            <a:ext cx="9220200" cy="228600"/>
            <a:chOff x="76200" y="3274700"/>
            <a:chExt cx="9220200" cy="228600"/>
          </a:xfrm>
        </p:grpSpPr>
        <p:sp>
          <p:nvSpPr>
            <p:cNvPr id="185" name="Google Shape;185;p21"/>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6" name="Google Shape;186;p21"/>
            <p:cNvGrpSpPr/>
            <p:nvPr/>
          </p:nvGrpSpPr>
          <p:grpSpPr>
            <a:xfrm>
              <a:off x="76200" y="3274700"/>
              <a:ext cx="9220200" cy="228600"/>
              <a:chOff x="-19050" y="4779650"/>
              <a:chExt cx="9220200" cy="228600"/>
            </a:xfrm>
          </p:grpSpPr>
          <p:sp>
            <p:nvSpPr>
              <p:cNvPr id="187" name="Google Shape;187;p21"/>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1"/>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194" name="Google Shape;194;p22"/>
          <p:cNvPicPr preferRelativeResize="0"/>
          <p:nvPr/>
        </p:nvPicPr>
        <p:blipFill>
          <a:blip r:embed="rId3">
            <a:alphaModFix/>
          </a:blip>
          <a:stretch>
            <a:fillRect/>
          </a:stretch>
        </p:blipFill>
        <p:spPr>
          <a:xfrm>
            <a:off x="515550" y="1638613"/>
            <a:ext cx="8098007" cy="3898087"/>
          </a:xfrm>
          <a:prstGeom prst="rect">
            <a:avLst/>
          </a:prstGeom>
          <a:noFill/>
          <a:ln>
            <a:noFill/>
          </a:ln>
        </p:spPr>
      </p:pic>
      <p:sp>
        <p:nvSpPr>
          <p:cNvPr id="195" name="Google Shape;195;p22"/>
          <p:cNvSpPr txBox="1"/>
          <p:nvPr/>
        </p:nvSpPr>
        <p:spPr>
          <a:xfrm>
            <a:off x="2485800" y="5853100"/>
            <a:ext cx="4301700" cy="3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Aerial view of Behsood 1 District, Maidan Province.</a:t>
            </a:r>
            <a:endParaRPr/>
          </a:p>
        </p:txBody>
      </p:sp>
      <p:grpSp>
        <p:nvGrpSpPr>
          <p:cNvPr id="196" name="Google Shape;196;p22"/>
          <p:cNvGrpSpPr/>
          <p:nvPr/>
        </p:nvGrpSpPr>
        <p:grpSpPr>
          <a:xfrm>
            <a:off x="-38100" y="274650"/>
            <a:ext cx="9220200" cy="228600"/>
            <a:chOff x="76200" y="3274700"/>
            <a:chExt cx="9220200" cy="228600"/>
          </a:xfrm>
        </p:grpSpPr>
        <p:sp>
          <p:nvSpPr>
            <p:cNvPr id="197" name="Google Shape;197;p2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22"/>
            <p:cNvGrpSpPr/>
            <p:nvPr/>
          </p:nvGrpSpPr>
          <p:grpSpPr>
            <a:xfrm>
              <a:off x="76200" y="3274700"/>
              <a:ext cx="9220200" cy="228600"/>
              <a:chOff x="-19050" y="4779650"/>
              <a:chExt cx="9220200" cy="228600"/>
            </a:xfrm>
          </p:grpSpPr>
          <p:sp>
            <p:nvSpPr>
              <p:cNvPr id="199" name="Google Shape;199;p2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3"/>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206" name="Google Shape;206;p23"/>
          <p:cNvPicPr preferRelativeResize="0"/>
          <p:nvPr/>
        </p:nvPicPr>
        <p:blipFill>
          <a:blip r:embed="rId3">
            <a:alphaModFix/>
          </a:blip>
          <a:stretch>
            <a:fillRect/>
          </a:stretch>
        </p:blipFill>
        <p:spPr>
          <a:xfrm>
            <a:off x="1017979" y="1677686"/>
            <a:ext cx="2969590" cy="4458321"/>
          </a:xfrm>
          <a:prstGeom prst="rect">
            <a:avLst/>
          </a:prstGeom>
          <a:noFill/>
          <a:ln>
            <a:noFill/>
          </a:ln>
        </p:spPr>
      </p:pic>
      <p:pic>
        <p:nvPicPr>
          <p:cNvPr id="207" name="Google Shape;207;p23"/>
          <p:cNvPicPr preferRelativeResize="0"/>
          <p:nvPr/>
        </p:nvPicPr>
        <p:blipFill>
          <a:blip r:embed="rId4">
            <a:alphaModFix/>
          </a:blip>
          <a:stretch>
            <a:fillRect/>
          </a:stretch>
        </p:blipFill>
        <p:spPr>
          <a:xfrm>
            <a:off x="5101400" y="1624304"/>
            <a:ext cx="3040101" cy="4565085"/>
          </a:xfrm>
          <a:prstGeom prst="rect">
            <a:avLst/>
          </a:prstGeom>
          <a:noFill/>
          <a:ln>
            <a:noFill/>
          </a:ln>
        </p:spPr>
      </p:pic>
      <p:sp>
        <p:nvSpPr>
          <p:cNvPr id="208" name="Google Shape;208;p23"/>
          <p:cNvSpPr txBox="1"/>
          <p:nvPr/>
        </p:nvSpPr>
        <p:spPr>
          <a:xfrm>
            <a:off x="669450" y="6189389"/>
            <a:ext cx="3570000" cy="3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Aerial view of a valley in Panjao District, Bamyan</a:t>
            </a:r>
            <a:endParaRPr/>
          </a:p>
        </p:txBody>
      </p:sp>
      <p:sp>
        <p:nvSpPr>
          <p:cNvPr id="209" name="Google Shape;209;p23"/>
          <p:cNvSpPr txBox="1"/>
          <p:nvPr/>
        </p:nvSpPr>
        <p:spPr>
          <a:xfrm>
            <a:off x="5315400" y="6220289"/>
            <a:ext cx="2970600" cy="2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Aerial view of the Lazir River, Nili, Daikundi.</a:t>
            </a:r>
            <a:endParaRPr/>
          </a:p>
        </p:txBody>
      </p:sp>
      <p:grpSp>
        <p:nvGrpSpPr>
          <p:cNvPr id="210" name="Google Shape;210;p23"/>
          <p:cNvGrpSpPr/>
          <p:nvPr/>
        </p:nvGrpSpPr>
        <p:grpSpPr>
          <a:xfrm>
            <a:off x="-38100" y="274650"/>
            <a:ext cx="9220200" cy="228600"/>
            <a:chOff x="76200" y="3274700"/>
            <a:chExt cx="9220200" cy="228600"/>
          </a:xfrm>
        </p:grpSpPr>
        <p:sp>
          <p:nvSpPr>
            <p:cNvPr id="211" name="Google Shape;211;p2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2" name="Google Shape;212;p23"/>
            <p:cNvGrpSpPr/>
            <p:nvPr/>
          </p:nvGrpSpPr>
          <p:grpSpPr>
            <a:xfrm>
              <a:off x="76200" y="3274700"/>
              <a:ext cx="9220200" cy="228600"/>
              <a:chOff x="-19050" y="4779650"/>
              <a:chExt cx="9220200" cy="228600"/>
            </a:xfrm>
          </p:grpSpPr>
          <p:sp>
            <p:nvSpPr>
              <p:cNvPr id="213" name="Google Shape;213;p2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4"/>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220" name="Google Shape;220;p24"/>
          <p:cNvPicPr preferRelativeResize="0"/>
          <p:nvPr/>
        </p:nvPicPr>
        <p:blipFill>
          <a:blip r:embed="rId3">
            <a:alphaModFix/>
          </a:blip>
          <a:stretch>
            <a:fillRect/>
          </a:stretch>
        </p:blipFill>
        <p:spPr>
          <a:xfrm>
            <a:off x="1062085" y="1600200"/>
            <a:ext cx="7178519" cy="4780607"/>
          </a:xfrm>
          <a:prstGeom prst="rect">
            <a:avLst/>
          </a:prstGeom>
          <a:noFill/>
          <a:ln>
            <a:noFill/>
          </a:ln>
        </p:spPr>
      </p:pic>
      <p:sp>
        <p:nvSpPr>
          <p:cNvPr id="221" name="Google Shape;221;p24"/>
          <p:cNvSpPr txBox="1"/>
          <p:nvPr/>
        </p:nvSpPr>
        <p:spPr>
          <a:xfrm>
            <a:off x="2430000" y="6380807"/>
            <a:ext cx="4284000" cy="3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Aerial view of a colorful mountain in the Panjao District, Bamyan.</a:t>
            </a:r>
            <a:endParaRPr/>
          </a:p>
        </p:txBody>
      </p:sp>
      <p:grpSp>
        <p:nvGrpSpPr>
          <p:cNvPr id="222" name="Google Shape;222;p24"/>
          <p:cNvGrpSpPr/>
          <p:nvPr/>
        </p:nvGrpSpPr>
        <p:grpSpPr>
          <a:xfrm>
            <a:off x="-38100" y="274650"/>
            <a:ext cx="9220200" cy="228600"/>
            <a:chOff x="76200" y="3274700"/>
            <a:chExt cx="9220200" cy="228600"/>
          </a:xfrm>
        </p:grpSpPr>
        <p:sp>
          <p:nvSpPr>
            <p:cNvPr id="223" name="Google Shape;223;p2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 name="Google Shape;224;p24"/>
            <p:cNvGrpSpPr/>
            <p:nvPr/>
          </p:nvGrpSpPr>
          <p:grpSpPr>
            <a:xfrm>
              <a:off x="76200" y="3274700"/>
              <a:ext cx="9220200" cy="228600"/>
              <a:chOff x="-19050" y="4779650"/>
              <a:chExt cx="9220200" cy="228600"/>
            </a:xfrm>
          </p:grpSpPr>
          <p:sp>
            <p:nvSpPr>
              <p:cNvPr id="225" name="Google Shape;225;p2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5"/>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232" name="Google Shape;232;p25"/>
          <p:cNvPicPr preferRelativeResize="0"/>
          <p:nvPr/>
        </p:nvPicPr>
        <p:blipFill>
          <a:blip r:embed="rId3">
            <a:alphaModFix/>
          </a:blip>
          <a:stretch>
            <a:fillRect/>
          </a:stretch>
        </p:blipFill>
        <p:spPr>
          <a:xfrm>
            <a:off x="1470507" y="1598525"/>
            <a:ext cx="6202986" cy="4657013"/>
          </a:xfrm>
          <a:prstGeom prst="rect">
            <a:avLst/>
          </a:prstGeom>
          <a:noFill/>
          <a:ln>
            <a:noFill/>
          </a:ln>
        </p:spPr>
      </p:pic>
      <p:sp>
        <p:nvSpPr>
          <p:cNvPr id="233" name="Google Shape;233;p25"/>
          <p:cNvSpPr txBox="1"/>
          <p:nvPr/>
        </p:nvSpPr>
        <p:spPr>
          <a:xfrm>
            <a:off x="2212550" y="6311475"/>
            <a:ext cx="4336800" cy="19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Band-e-Amir, Bamyan on June 20, 2009.</a:t>
            </a:r>
            <a:endParaRPr/>
          </a:p>
        </p:txBody>
      </p:sp>
      <p:grpSp>
        <p:nvGrpSpPr>
          <p:cNvPr id="234" name="Google Shape;234;p25"/>
          <p:cNvGrpSpPr/>
          <p:nvPr/>
        </p:nvGrpSpPr>
        <p:grpSpPr>
          <a:xfrm>
            <a:off x="-38100" y="274650"/>
            <a:ext cx="9220200" cy="228600"/>
            <a:chOff x="76200" y="3274700"/>
            <a:chExt cx="9220200" cy="228600"/>
          </a:xfrm>
        </p:grpSpPr>
        <p:sp>
          <p:nvSpPr>
            <p:cNvPr id="235" name="Google Shape;235;p25"/>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6" name="Google Shape;236;p25"/>
            <p:cNvGrpSpPr/>
            <p:nvPr/>
          </p:nvGrpSpPr>
          <p:grpSpPr>
            <a:xfrm>
              <a:off x="76200" y="3274700"/>
              <a:ext cx="9220200" cy="228600"/>
              <a:chOff x="-19050" y="4779650"/>
              <a:chExt cx="9220200" cy="228600"/>
            </a:xfrm>
          </p:grpSpPr>
          <p:sp>
            <p:nvSpPr>
              <p:cNvPr id="237" name="Google Shape;237;p25"/>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5"/>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244" name="Google Shape;244;p26"/>
          <p:cNvPicPr preferRelativeResize="0"/>
          <p:nvPr/>
        </p:nvPicPr>
        <p:blipFill>
          <a:blip r:embed="rId3">
            <a:alphaModFix/>
          </a:blip>
          <a:stretch>
            <a:fillRect/>
          </a:stretch>
        </p:blipFill>
        <p:spPr>
          <a:xfrm>
            <a:off x="1441100" y="1607350"/>
            <a:ext cx="6191250" cy="4648200"/>
          </a:xfrm>
          <a:prstGeom prst="rect">
            <a:avLst/>
          </a:prstGeom>
          <a:noFill/>
          <a:ln>
            <a:noFill/>
          </a:ln>
        </p:spPr>
      </p:pic>
      <p:sp>
        <p:nvSpPr>
          <p:cNvPr id="245" name="Google Shape;245;p26"/>
          <p:cNvSpPr txBox="1"/>
          <p:nvPr/>
        </p:nvSpPr>
        <p:spPr>
          <a:xfrm>
            <a:off x="3007350" y="6255550"/>
            <a:ext cx="31293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Band-e-Amir, Bamyan on June 20, 2009.</a:t>
            </a:r>
            <a:endParaRPr/>
          </a:p>
        </p:txBody>
      </p:sp>
      <p:grpSp>
        <p:nvGrpSpPr>
          <p:cNvPr id="246" name="Google Shape;246;p26"/>
          <p:cNvGrpSpPr/>
          <p:nvPr/>
        </p:nvGrpSpPr>
        <p:grpSpPr>
          <a:xfrm>
            <a:off x="-38100" y="274650"/>
            <a:ext cx="9220200" cy="228600"/>
            <a:chOff x="76200" y="3274700"/>
            <a:chExt cx="9220200" cy="228600"/>
          </a:xfrm>
        </p:grpSpPr>
        <p:sp>
          <p:nvSpPr>
            <p:cNvPr id="247" name="Google Shape;247;p2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 name="Google Shape;248;p26"/>
            <p:cNvGrpSpPr/>
            <p:nvPr/>
          </p:nvGrpSpPr>
          <p:grpSpPr>
            <a:xfrm>
              <a:off x="76200" y="3274700"/>
              <a:ext cx="9220200" cy="228600"/>
              <a:chOff x="-19050" y="4779650"/>
              <a:chExt cx="9220200" cy="228600"/>
            </a:xfrm>
          </p:grpSpPr>
          <p:sp>
            <p:nvSpPr>
              <p:cNvPr id="249" name="Google Shape;249;p2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pic>
        <p:nvPicPr>
          <p:cNvPr id="45" name="Google Shape;45;p9"/>
          <p:cNvPicPr preferRelativeResize="0"/>
          <p:nvPr/>
        </p:nvPicPr>
        <p:blipFill>
          <a:blip r:embed="rId3">
            <a:alphaModFix/>
          </a:blip>
          <a:stretch>
            <a:fillRect/>
          </a:stretch>
        </p:blipFill>
        <p:spPr>
          <a:xfrm>
            <a:off x="-486889" y="0"/>
            <a:ext cx="10274140" cy="6857998"/>
          </a:xfrm>
          <a:prstGeom prst="rect">
            <a:avLst/>
          </a:prstGeom>
          <a:noFill/>
          <a:ln>
            <a:noFill/>
          </a:ln>
        </p:spPr>
      </p:pic>
      <p:sp>
        <p:nvSpPr>
          <p:cNvPr id="46" name="Google Shape;46;p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47" name="Google Shape;47;p9"/>
          <p:cNvPicPr preferRelativeResize="0"/>
          <p:nvPr/>
        </p:nvPicPr>
        <p:blipFill>
          <a:blip r:embed="rId4">
            <a:alphaModFix/>
          </a:blip>
          <a:stretch>
            <a:fillRect/>
          </a:stretch>
        </p:blipFill>
        <p:spPr>
          <a:xfrm>
            <a:off x="-565100" y="0"/>
            <a:ext cx="10274150" cy="68579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256" name="Google Shape;256;p27"/>
          <p:cNvPicPr preferRelativeResize="0"/>
          <p:nvPr/>
        </p:nvPicPr>
        <p:blipFill>
          <a:blip r:embed="rId3">
            <a:alphaModFix/>
          </a:blip>
          <a:stretch>
            <a:fillRect/>
          </a:stretch>
        </p:blipFill>
        <p:spPr>
          <a:xfrm>
            <a:off x="1070875" y="1551938"/>
            <a:ext cx="7116819" cy="4740368"/>
          </a:xfrm>
          <a:prstGeom prst="rect">
            <a:avLst/>
          </a:prstGeom>
          <a:noFill/>
          <a:ln>
            <a:noFill/>
          </a:ln>
        </p:spPr>
      </p:pic>
      <p:sp>
        <p:nvSpPr>
          <p:cNvPr id="257" name="Google Shape;257;p27"/>
          <p:cNvSpPr txBox="1"/>
          <p:nvPr/>
        </p:nvSpPr>
        <p:spPr>
          <a:xfrm>
            <a:off x="3429025" y="6292306"/>
            <a:ext cx="27150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 poetic night in Bamyan</a:t>
            </a:r>
            <a:endParaRPr/>
          </a:p>
        </p:txBody>
      </p:sp>
      <p:grpSp>
        <p:nvGrpSpPr>
          <p:cNvPr id="258" name="Google Shape;258;p27"/>
          <p:cNvGrpSpPr/>
          <p:nvPr/>
        </p:nvGrpSpPr>
        <p:grpSpPr>
          <a:xfrm>
            <a:off x="-38100" y="274650"/>
            <a:ext cx="9220200" cy="228600"/>
            <a:chOff x="76200" y="3274700"/>
            <a:chExt cx="9220200" cy="228600"/>
          </a:xfrm>
        </p:grpSpPr>
        <p:sp>
          <p:nvSpPr>
            <p:cNvPr id="259" name="Google Shape;259;p2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 name="Google Shape;260;p27"/>
            <p:cNvGrpSpPr/>
            <p:nvPr/>
          </p:nvGrpSpPr>
          <p:grpSpPr>
            <a:xfrm>
              <a:off x="76200" y="3274700"/>
              <a:ext cx="9220200" cy="228600"/>
              <a:chOff x="-19050" y="4779650"/>
              <a:chExt cx="9220200" cy="228600"/>
            </a:xfrm>
          </p:grpSpPr>
          <p:sp>
            <p:nvSpPr>
              <p:cNvPr id="261" name="Google Shape;261;p2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268" name="Google Shape;268;p28"/>
          <p:cNvPicPr preferRelativeResize="0"/>
          <p:nvPr/>
        </p:nvPicPr>
        <p:blipFill>
          <a:blip r:embed="rId3">
            <a:alphaModFix/>
          </a:blip>
          <a:stretch>
            <a:fillRect/>
          </a:stretch>
        </p:blipFill>
        <p:spPr>
          <a:xfrm>
            <a:off x="979013" y="1562100"/>
            <a:ext cx="7168337" cy="4795922"/>
          </a:xfrm>
          <a:prstGeom prst="rect">
            <a:avLst/>
          </a:prstGeom>
          <a:noFill/>
          <a:ln>
            <a:noFill/>
          </a:ln>
        </p:spPr>
      </p:pic>
      <p:sp>
        <p:nvSpPr>
          <p:cNvPr id="269" name="Google Shape;269;p28"/>
          <p:cNvSpPr txBox="1"/>
          <p:nvPr/>
        </p:nvSpPr>
        <p:spPr>
          <a:xfrm>
            <a:off x="3217425" y="6399625"/>
            <a:ext cx="2873700" cy="2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Red clouds in Nili, Daikundi at dusk. </a:t>
            </a:r>
            <a:endParaRPr/>
          </a:p>
        </p:txBody>
      </p:sp>
      <p:grpSp>
        <p:nvGrpSpPr>
          <p:cNvPr id="270" name="Google Shape;270;p28"/>
          <p:cNvGrpSpPr/>
          <p:nvPr/>
        </p:nvGrpSpPr>
        <p:grpSpPr>
          <a:xfrm>
            <a:off x="-38100" y="274650"/>
            <a:ext cx="9220200" cy="228600"/>
            <a:chOff x="76200" y="3274700"/>
            <a:chExt cx="9220200" cy="228600"/>
          </a:xfrm>
        </p:grpSpPr>
        <p:sp>
          <p:nvSpPr>
            <p:cNvPr id="271" name="Google Shape;271;p2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 name="Google Shape;272;p28"/>
            <p:cNvGrpSpPr/>
            <p:nvPr/>
          </p:nvGrpSpPr>
          <p:grpSpPr>
            <a:xfrm>
              <a:off x="76200" y="3274700"/>
              <a:ext cx="9220200" cy="228600"/>
              <a:chOff x="-19050" y="4779650"/>
              <a:chExt cx="9220200" cy="228600"/>
            </a:xfrm>
          </p:grpSpPr>
          <p:sp>
            <p:nvSpPr>
              <p:cNvPr id="273" name="Google Shape;273;p2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sp>
        <p:nvSpPr>
          <p:cNvPr id="280" name="Google Shape;280;p29"/>
          <p:cNvSpPr txBox="1"/>
          <p:nvPr/>
        </p:nvSpPr>
        <p:spPr>
          <a:xfrm>
            <a:off x="828725" y="5932450"/>
            <a:ext cx="6624000" cy="5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33333"/>
                </a:solidFill>
                <a:highlight>
                  <a:srgbClr val="FFFFFF"/>
                </a:highlight>
                <a:latin typeface="Verdana"/>
                <a:ea typeface="Verdana"/>
                <a:cs typeface="Verdana"/>
                <a:sym typeface="Verdana"/>
              </a:rPr>
              <a:t>A young Hazara with Hazaristan flag and Dambora the national instrument of Hazara in Bamyan, Hazaristan</a:t>
            </a:r>
            <a:endParaRPr sz="1800"/>
          </a:p>
        </p:txBody>
      </p:sp>
      <p:grpSp>
        <p:nvGrpSpPr>
          <p:cNvPr id="281" name="Google Shape;281;p29"/>
          <p:cNvGrpSpPr/>
          <p:nvPr/>
        </p:nvGrpSpPr>
        <p:grpSpPr>
          <a:xfrm>
            <a:off x="-38100" y="274650"/>
            <a:ext cx="9220200" cy="228600"/>
            <a:chOff x="76200" y="3274700"/>
            <a:chExt cx="9220200" cy="228600"/>
          </a:xfrm>
        </p:grpSpPr>
        <p:sp>
          <p:nvSpPr>
            <p:cNvPr id="282" name="Google Shape;282;p29"/>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 name="Google Shape;283;p29"/>
            <p:cNvGrpSpPr/>
            <p:nvPr/>
          </p:nvGrpSpPr>
          <p:grpSpPr>
            <a:xfrm>
              <a:off x="76200" y="3274700"/>
              <a:ext cx="9220200" cy="228600"/>
              <a:chOff x="-19050" y="4779650"/>
              <a:chExt cx="9220200" cy="228600"/>
            </a:xfrm>
          </p:grpSpPr>
          <p:sp>
            <p:nvSpPr>
              <p:cNvPr id="284" name="Google Shape;284;p29"/>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9"/>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86" name="Google Shape;286;p29"/>
          <p:cNvPicPr preferRelativeResize="0"/>
          <p:nvPr/>
        </p:nvPicPr>
        <p:blipFill>
          <a:blip r:embed="rId3">
            <a:alphaModFix/>
          </a:blip>
          <a:stretch>
            <a:fillRect/>
          </a:stretch>
        </p:blipFill>
        <p:spPr>
          <a:xfrm>
            <a:off x="1326825" y="1615425"/>
            <a:ext cx="6407474" cy="4271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sp>
        <p:nvSpPr>
          <p:cNvPr id="292" name="Google Shape;292;p30"/>
          <p:cNvSpPr txBox="1"/>
          <p:nvPr/>
        </p:nvSpPr>
        <p:spPr>
          <a:xfrm>
            <a:off x="1260000" y="5932450"/>
            <a:ext cx="6624000" cy="5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333333"/>
                </a:solidFill>
                <a:highlight>
                  <a:srgbClr val="FFFFFF"/>
                </a:highlight>
                <a:latin typeface="Verdana"/>
                <a:ea typeface="Verdana"/>
                <a:cs typeface="Verdana"/>
                <a:sym typeface="Verdana"/>
              </a:rPr>
              <a:t>Hazara costume and the flag of Hazaristan, another dimension of the color combination in Hazara national flag</a:t>
            </a:r>
            <a:endParaRPr>
              <a:solidFill>
                <a:srgbClr val="333333"/>
              </a:solidFill>
              <a:highlight>
                <a:srgbClr val="FFFFFF"/>
              </a:highlight>
              <a:latin typeface="Verdana"/>
              <a:ea typeface="Verdana"/>
              <a:cs typeface="Verdana"/>
              <a:sym typeface="Verdana"/>
            </a:endParaRPr>
          </a:p>
          <a:p>
            <a:pPr indent="0" lvl="0" marL="0" rtl="0" algn="ctr">
              <a:spcBef>
                <a:spcPts val="0"/>
              </a:spcBef>
              <a:spcAft>
                <a:spcPts val="0"/>
              </a:spcAft>
              <a:buClr>
                <a:schemeClr val="dk1"/>
              </a:buClr>
              <a:buSzPts val="1100"/>
              <a:buFont typeface="Arial"/>
              <a:buNone/>
            </a:pPr>
            <a:r>
              <a:t/>
            </a:r>
            <a:endParaRPr>
              <a:solidFill>
                <a:srgbClr val="333333"/>
              </a:solidFill>
              <a:highlight>
                <a:srgbClr val="FFFFFF"/>
              </a:highlight>
              <a:latin typeface="Verdana"/>
              <a:ea typeface="Verdana"/>
              <a:cs typeface="Verdana"/>
              <a:sym typeface="Verdana"/>
            </a:endParaRPr>
          </a:p>
          <a:p>
            <a:pPr indent="0" lvl="0" marL="0" rtl="0" algn="ctr">
              <a:spcBef>
                <a:spcPts val="0"/>
              </a:spcBef>
              <a:spcAft>
                <a:spcPts val="0"/>
              </a:spcAft>
              <a:buNone/>
            </a:pPr>
            <a:r>
              <a:t/>
            </a:r>
            <a:endParaRPr>
              <a:solidFill>
                <a:srgbClr val="333333"/>
              </a:solidFill>
              <a:highlight>
                <a:srgbClr val="FFFFFF"/>
              </a:highlight>
              <a:latin typeface="Verdana"/>
              <a:ea typeface="Verdana"/>
              <a:cs typeface="Verdana"/>
              <a:sym typeface="Verdana"/>
            </a:endParaRPr>
          </a:p>
        </p:txBody>
      </p:sp>
      <p:grpSp>
        <p:nvGrpSpPr>
          <p:cNvPr id="293" name="Google Shape;293;p30"/>
          <p:cNvGrpSpPr/>
          <p:nvPr/>
        </p:nvGrpSpPr>
        <p:grpSpPr>
          <a:xfrm>
            <a:off x="-38100" y="274650"/>
            <a:ext cx="9220200" cy="228600"/>
            <a:chOff x="76200" y="3274700"/>
            <a:chExt cx="9220200" cy="228600"/>
          </a:xfrm>
        </p:grpSpPr>
        <p:sp>
          <p:nvSpPr>
            <p:cNvPr id="294" name="Google Shape;294;p30"/>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5" name="Google Shape;295;p30"/>
            <p:cNvGrpSpPr/>
            <p:nvPr/>
          </p:nvGrpSpPr>
          <p:grpSpPr>
            <a:xfrm>
              <a:off x="76200" y="3274700"/>
              <a:ext cx="9220200" cy="228600"/>
              <a:chOff x="-19050" y="4779650"/>
              <a:chExt cx="9220200" cy="228600"/>
            </a:xfrm>
          </p:grpSpPr>
          <p:sp>
            <p:nvSpPr>
              <p:cNvPr id="296" name="Google Shape;296;p30"/>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0"/>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98" name="Google Shape;298;p30"/>
          <p:cNvPicPr preferRelativeResize="0"/>
          <p:nvPr/>
        </p:nvPicPr>
        <p:blipFill>
          <a:blip r:embed="rId3">
            <a:alphaModFix/>
          </a:blip>
          <a:stretch>
            <a:fillRect/>
          </a:stretch>
        </p:blipFill>
        <p:spPr>
          <a:xfrm>
            <a:off x="1425412" y="1580276"/>
            <a:ext cx="6293176" cy="4189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sp>
        <p:nvSpPr>
          <p:cNvPr id="304" name="Google Shape;304;p31"/>
          <p:cNvSpPr txBox="1"/>
          <p:nvPr/>
        </p:nvSpPr>
        <p:spPr>
          <a:xfrm>
            <a:off x="1260000" y="5932450"/>
            <a:ext cx="6624000" cy="5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33333"/>
                </a:solidFill>
                <a:highlight>
                  <a:srgbClr val="FFFFFF"/>
                </a:highlight>
                <a:latin typeface="Verdana"/>
                <a:ea typeface="Verdana"/>
                <a:cs typeface="Verdana"/>
                <a:sym typeface="Verdana"/>
              </a:rPr>
              <a:t>Hazara costume and the flag of Hazaristan, another dimension of the color combination in Hazara national flag</a:t>
            </a:r>
            <a:endParaRPr>
              <a:solidFill>
                <a:srgbClr val="333333"/>
              </a:solidFill>
              <a:highlight>
                <a:srgbClr val="FFFFFF"/>
              </a:highlight>
              <a:latin typeface="Verdana"/>
              <a:ea typeface="Verdana"/>
              <a:cs typeface="Verdana"/>
              <a:sym typeface="Verdana"/>
            </a:endParaRPr>
          </a:p>
          <a:p>
            <a:pPr indent="0" lvl="0" marL="0" rtl="0" algn="ctr">
              <a:spcBef>
                <a:spcPts val="0"/>
              </a:spcBef>
              <a:spcAft>
                <a:spcPts val="0"/>
              </a:spcAft>
              <a:buNone/>
            </a:pPr>
            <a:r>
              <a:t/>
            </a:r>
            <a:endParaRPr>
              <a:solidFill>
                <a:srgbClr val="333333"/>
              </a:solidFill>
              <a:highlight>
                <a:srgbClr val="FFFFFF"/>
              </a:highlight>
              <a:latin typeface="Verdana"/>
              <a:ea typeface="Verdana"/>
              <a:cs typeface="Verdana"/>
              <a:sym typeface="Verdana"/>
            </a:endParaRPr>
          </a:p>
          <a:p>
            <a:pPr indent="0" lvl="0" marL="0" rtl="0" algn="ctr">
              <a:spcBef>
                <a:spcPts val="0"/>
              </a:spcBef>
              <a:spcAft>
                <a:spcPts val="0"/>
              </a:spcAft>
              <a:buNone/>
            </a:pPr>
            <a:r>
              <a:t/>
            </a:r>
            <a:endParaRPr>
              <a:solidFill>
                <a:srgbClr val="333333"/>
              </a:solidFill>
              <a:highlight>
                <a:srgbClr val="FFFFFF"/>
              </a:highlight>
              <a:latin typeface="Verdana"/>
              <a:ea typeface="Verdana"/>
              <a:cs typeface="Verdana"/>
              <a:sym typeface="Verdana"/>
            </a:endParaRPr>
          </a:p>
        </p:txBody>
      </p:sp>
      <p:grpSp>
        <p:nvGrpSpPr>
          <p:cNvPr id="305" name="Google Shape;305;p31"/>
          <p:cNvGrpSpPr/>
          <p:nvPr/>
        </p:nvGrpSpPr>
        <p:grpSpPr>
          <a:xfrm>
            <a:off x="-38100" y="274650"/>
            <a:ext cx="9220200" cy="228600"/>
            <a:chOff x="76200" y="3274700"/>
            <a:chExt cx="9220200" cy="228600"/>
          </a:xfrm>
        </p:grpSpPr>
        <p:sp>
          <p:nvSpPr>
            <p:cNvPr id="306" name="Google Shape;306;p31"/>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7" name="Google Shape;307;p31"/>
            <p:cNvGrpSpPr/>
            <p:nvPr/>
          </p:nvGrpSpPr>
          <p:grpSpPr>
            <a:xfrm>
              <a:off x="76200" y="3274700"/>
              <a:ext cx="9220200" cy="228600"/>
              <a:chOff x="-19050" y="4779650"/>
              <a:chExt cx="9220200" cy="228600"/>
            </a:xfrm>
          </p:grpSpPr>
          <p:sp>
            <p:nvSpPr>
              <p:cNvPr id="308" name="Google Shape;308;p31"/>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1"/>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10" name="Google Shape;310;p31"/>
          <p:cNvPicPr preferRelativeResize="0"/>
          <p:nvPr/>
        </p:nvPicPr>
        <p:blipFill>
          <a:blip r:embed="rId3">
            <a:alphaModFix/>
          </a:blip>
          <a:stretch>
            <a:fillRect/>
          </a:stretch>
        </p:blipFill>
        <p:spPr>
          <a:xfrm>
            <a:off x="2437075" y="1557000"/>
            <a:ext cx="4097643" cy="43885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2"/>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sp>
        <p:nvSpPr>
          <p:cNvPr id="316" name="Google Shape;316;p32"/>
          <p:cNvSpPr txBox="1"/>
          <p:nvPr/>
        </p:nvSpPr>
        <p:spPr>
          <a:xfrm>
            <a:off x="1260000" y="5932450"/>
            <a:ext cx="6624000" cy="5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33333"/>
                </a:solidFill>
                <a:highlight>
                  <a:srgbClr val="FFFFFF"/>
                </a:highlight>
                <a:latin typeface="Verdana"/>
                <a:ea typeface="Verdana"/>
                <a:cs typeface="Verdana"/>
                <a:sym typeface="Verdana"/>
              </a:rPr>
              <a:t>Hazara costume and the flag of Hazaristan, another dimension of the color combination in Hazara national flag</a:t>
            </a:r>
            <a:endParaRPr>
              <a:solidFill>
                <a:srgbClr val="333333"/>
              </a:solidFill>
              <a:highlight>
                <a:srgbClr val="FFFFFF"/>
              </a:highlight>
              <a:latin typeface="Verdana"/>
              <a:ea typeface="Verdana"/>
              <a:cs typeface="Verdana"/>
              <a:sym typeface="Verdana"/>
            </a:endParaRPr>
          </a:p>
          <a:p>
            <a:pPr indent="0" lvl="0" marL="0" rtl="0" algn="ctr">
              <a:spcBef>
                <a:spcPts val="0"/>
              </a:spcBef>
              <a:spcAft>
                <a:spcPts val="0"/>
              </a:spcAft>
              <a:buNone/>
            </a:pPr>
            <a:r>
              <a:t/>
            </a:r>
            <a:endParaRPr>
              <a:solidFill>
                <a:srgbClr val="333333"/>
              </a:solidFill>
              <a:highlight>
                <a:srgbClr val="FFFFFF"/>
              </a:highlight>
              <a:latin typeface="Verdana"/>
              <a:ea typeface="Verdana"/>
              <a:cs typeface="Verdana"/>
              <a:sym typeface="Verdana"/>
            </a:endParaRPr>
          </a:p>
          <a:p>
            <a:pPr indent="0" lvl="0" marL="0" rtl="0" algn="ctr">
              <a:spcBef>
                <a:spcPts val="0"/>
              </a:spcBef>
              <a:spcAft>
                <a:spcPts val="0"/>
              </a:spcAft>
              <a:buNone/>
            </a:pPr>
            <a:r>
              <a:t/>
            </a:r>
            <a:endParaRPr>
              <a:solidFill>
                <a:srgbClr val="333333"/>
              </a:solidFill>
              <a:highlight>
                <a:srgbClr val="FFFFFF"/>
              </a:highlight>
              <a:latin typeface="Verdana"/>
              <a:ea typeface="Verdana"/>
              <a:cs typeface="Verdana"/>
              <a:sym typeface="Verdana"/>
            </a:endParaRPr>
          </a:p>
        </p:txBody>
      </p:sp>
      <p:grpSp>
        <p:nvGrpSpPr>
          <p:cNvPr id="317" name="Google Shape;317;p32"/>
          <p:cNvGrpSpPr/>
          <p:nvPr/>
        </p:nvGrpSpPr>
        <p:grpSpPr>
          <a:xfrm>
            <a:off x="-38100" y="274650"/>
            <a:ext cx="9220200" cy="228600"/>
            <a:chOff x="76200" y="3274700"/>
            <a:chExt cx="9220200" cy="228600"/>
          </a:xfrm>
        </p:grpSpPr>
        <p:sp>
          <p:nvSpPr>
            <p:cNvPr id="318" name="Google Shape;318;p3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 name="Google Shape;319;p32"/>
            <p:cNvGrpSpPr/>
            <p:nvPr/>
          </p:nvGrpSpPr>
          <p:grpSpPr>
            <a:xfrm>
              <a:off x="76200" y="3274700"/>
              <a:ext cx="9220200" cy="228600"/>
              <a:chOff x="-19050" y="4779650"/>
              <a:chExt cx="9220200" cy="228600"/>
            </a:xfrm>
          </p:grpSpPr>
          <p:sp>
            <p:nvSpPr>
              <p:cNvPr id="320" name="Google Shape;320;p3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22" name="Google Shape;322;p32"/>
          <p:cNvPicPr preferRelativeResize="0"/>
          <p:nvPr/>
        </p:nvPicPr>
        <p:blipFill>
          <a:blip r:embed="rId3">
            <a:alphaModFix/>
          </a:blip>
          <a:stretch>
            <a:fillRect/>
          </a:stretch>
        </p:blipFill>
        <p:spPr>
          <a:xfrm>
            <a:off x="1537881" y="1568538"/>
            <a:ext cx="6558368" cy="43654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3"/>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sp>
        <p:nvSpPr>
          <p:cNvPr id="328" name="Google Shape;328;p33"/>
          <p:cNvSpPr txBox="1"/>
          <p:nvPr/>
        </p:nvSpPr>
        <p:spPr>
          <a:xfrm>
            <a:off x="1260000" y="5932450"/>
            <a:ext cx="6624000" cy="55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en">
                <a:solidFill>
                  <a:srgbClr val="333333"/>
                </a:solidFill>
                <a:highlight>
                  <a:srgbClr val="FFFFFF"/>
                </a:highlight>
                <a:latin typeface="Verdana"/>
                <a:ea typeface="Verdana"/>
                <a:cs typeface="Verdana"/>
                <a:sym typeface="Verdana"/>
              </a:rPr>
              <a:t>Dambora Festival in Bamyan, Hazaristan</a:t>
            </a:r>
            <a:endParaRPr>
              <a:solidFill>
                <a:srgbClr val="333333"/>
              </a:solidFill>
              <a:highlight>
                <a:srgbClr val="FFFFFF"/>
              </a:highlight>
              <a:latin typeface="Verdana"/>
              <a:ea typeface="Verdana"/>
              <a:cs typeface="Verdana"/>
              <a:sym typeface="Verdana"/>
            </a:endParaRPr>
          </a:p>
          <a:p>
            <a:pPr indent="0" lvl="0" marL="0" rtl="0" algn="ctr">
              <a:spcBef>
                <a:spcPts val="1200"/>
              </a:spcBef>
              <a:spcAft>
                <a:spcPts val="0"/>
              </a:spcAft>
              <a:buNone/>
            </a:pPr>
            <a:r>
              <a:t/>
            </a:r>
            <a:endParaRPr>
              <a:solidFill>
                <a:srgbClr val="333333"/>
              </a:solidFill>
              <a:highlight>
                <a:srgbClr val="FFFFFF"/>
              </a:highlight>
              <a:latin typeface="Verdana"/>
              <a:ea typeface="Verdana"/>
              <a:cs typeface="Verdana"/>
              <a:sym typeface="Verdana"/>
            </a:endParaRPr>
          </a:p>
        </p:txBody>
      </p:sp>
      <p:grpSp>
        <p:nvGrpSpPr>
          <p:cNvPr id="329" name="Google Shape;329;p33"/>
          <p:cNvGrpSpPr/>
          <p:nvPr/>
        </p:nvGrpSpPr>
        <p:grpSpPr>
          <a:xfrm>
            <a:off x="-38100" y="274650"/>
            <a:ext cx="9220200" cy="228600"/>
            <a:chOff x="76200" y="3274700"/>
            <a:chExt cx="9220200" cy="228600"/>
          </a:xfrm>
        </p:grpSpPr>
        <p:sp>
          <p:nvSpPr>
            <p:cNvPr id="330" name="Google Shape;330;p3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1" name="Google Shape;331;p33"/>
            <p:cNvGrpSpPr/>
            <p:nvPr/>
          </p:nvGrpSpPr>
          <p:grpSpPr>
            <a:xfrm>
              <a:off x="76200" y="3274700"/>
              <a:ext cx="9220200" cy="228600"/>
              <a:chOff x="-19050" y="4779650"/>
              <a:chExt cx="9220200" cy="228600"/>
            </a:xfrm>
          </p:grpSpPr>
          <p:sp>
            <p:nvSpPr>
              <p:cNvPr id="332" name="Google Shape;332;p3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34" name="Google Shape;334;p33"/>
          <p:cNvPicPr preferRelativeResize="0"/>
          <p:nvPr/>
        </p:nvPicPr>
        <p:blipFill>
          <a:blip r:embed="rId3">
            <a:alphaModFix/>
          </a:blip>
          <a:stretch>
            <a:fillRect/>
          </a:stretch>
        </p:blipFill>
        <p:spPr>
          <a:xfrm>
            <a:off x="792301" y="1680300"/>
            <a:ext cx="7559388" cy="4252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4"/>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sp>
        <p:nvSpPr>
          <p:cNvPr id="340" name="Google Shape;340;p34"/>
          <p:cNvSpPr txBox="1"/>
          <p:nvPr/>
        </p:nvSpPr>
        <p:spPr>
          <a:xfrm>
            <a:off x="1260000" y="5932450"/>
            <a:ext cx="6624000" cy="55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a:solidFill>
                  <a:srgbClr val="333333"/>
                </a:solidFill>
                <a:highlight>
                  <a:srgbClr val="FFFFFF"/>
                </a:highlight>
                <a:latin typeface="Verdana"/>
                <a:ea typeface="Verdana"/>
                <a:cs typeface="Verdana"/>
                <a:sym typeface="Verdana"/>
              </a:rPr>
              <a:t>Dambora Festival in Bamyan, Hazaristan</a:t>
            </a:r>
            <a:endParaRPr>
              <a:solidFill>
                <a:srgbClr val="333333"/>
              </a:solidFill>
              <a:highlight>
                <a:srgbClr val="FFFFFF"/>
              </a:highlight>
              <a:latin typeface="Verdana"/>
              <a:ea typeface="Verdana"/>
              <a:cs typeface="Verdana"/>
              <a:sym typeface="Verdana"/>
            </a:endParaRPr>
          </a:p>
          <a:p>
            <a:pPr indent="0" lvl="0" marL="0" rtl="0" algn="ctr">
              <a:spcBef>
                <a:spcPts val="1200"/>
              </a:spcBef>
              <a:spcAft>
                <a:spcPts val="0"/>
              </a:spcAft>
              <a:buNone/>
            </a:pPr>
            <a:r>
              <a:t/>
            </a:r>
            <a:endParaRPr>
              <a:solidFill>
                <a:srgbClr val="333333"/>
              </a:solidFill>
              <a:highlight>
                <a:srgbClr val="FFFFFF"/>
              </a:highlight>
              <a:latin typeface="Verdana"/>
              <a:ea typeface="Verdana"/>
              <a:cs typeface="Verdana"/>
              <a:sym typeface="Verdana"/>
            </a:endParaRPr>
          </a:p>
        </p:txBody>
      </p:sp>
      <p:grpSp>
        <p:nvGrpSpPr>
          <p:cNvPr id="341" name="Google Shape;341;p34"/>
          <p:cNvGrpSpPr/>
          <p:nvPr/>
        </p:nvGrpSpPr>
        <p:grpSpPr>
          <a:xfrm>
            <a:off x="-38100" y="274650"/>
            <a:ext cx="9220200" cy="228600"/>
            <a:chOff x="76200" y="3274700"/>
            <a:chExt cx="9220200" cy="228600"/>
          </a:xfrm>
        </p:grpSpPr>
        <p:sp>
          <p:nvSpPr>
            <p:cNvPr id="342" name="Google Shape;342;p3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3" name="Google Shape;343;p34"/>
            <p:cNvGrpSpPr/>
            <p:nvPr/>
          </p:nvGrpSpPr>
          <p:grpSpPr>
            <a:xfrm>
              <a:off x="76200" y="3274700"/>
              <a:ext cx="9220200" cy="228600"/>
              <a:chOff x="-19050" y="4779650"/>
              <a:chExt cx="9220200" cy="228600"/>
            </a:xfrm>
          </p:grpSpPr>
          <p:sp>
            <p:nvSpPr>
              <p:cNvPr id="344" name="Google Shape;344;p3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46" name="Google Shape;346;p34"/>
          <p:cNvPicPr preferRelativeResize="0"/>
          <p:nvPr/>
        </p:nvPicPr>
        <p:blipFill>
          <a:blip r:embed="rId3">
            <a:alphaModFix/>
          </a:blip>
          <a:stretch>
            <a:fillRect/>
          </a:stretch>
        </p:blipFill>
        <p:spPr>
          <a:xfrm>
            <a:off x="1376550" y="1606150"/>
            <a:ext cx="6624000" cy="44149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5"/>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352" name="Google Shape;352;p35"/>
          <p:cNvPicPr preferRelativeResize="0"/>
          <p:nvPr/>
        </p:nvPicPr>
        <p:blipFill>
          <a:blip r:embed="rId3">
            <a:alphaModFix/>
          </a:blip>
          <a:stretch>
            <a:fillRect/>
          </a:stretch>
        </p:blipFill>
        <p:spPr>
          <a:xfrm>
            <a:off x="855449" y="1801312"/>
            <a:ext cx="2970600" cy="4136862"/>
          </a:xfrm>
          <a:prstGeom prst="rect">
            <a:avLst/>
          </a:prstGeom>
          <a:noFill/>
          <a:ln>
            <a:noFill/>
          </a:ln>
        </p:spPr>
      </p:pic>
      <p:sp>
        <p:nvSpPr>
          <p:cNvPr id="353" name="Google Shape;353;p35"/>
          <p:cNvSpPr txBox="1"/>
          <p:nvPr/>
        </p:nvSpPr>
        <p:spPr>
          <a:xfrm>
            <a:off x="828600" y="5932450"/>
            <a:ext cx="3164400" cy="5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Boys from the Mirasi Valley, Sangtakht District, Daikundi Province.</a:t>
            </a:r>
            <a:endParaRPr/>
          </a:p>
        </p:txBody>
      </p:sp>
      <p:pic>
        <p:nvPicPr>
          <p:cNvPr id="354" name="Google Shape;354;p35"/>
          <p:cNvPicPr preferRelativeResize="0"/>
          <p:nvPr/>
        </p:nvPicPr>
        <p:blipFill>
          <a:blip r:embed="rId4">
            <a:alphaModFix/>
          </a:blip>
          <a:stretch>
            <a:fillRect/>
          </a:stretch>
        </p:blipFill>
        <p:spPr>
          <a:xfrm>
            <a:off x="5210525" y="1720305"/>
            <a:ext cx="2866023" cy="4298877"/>
          </a:xfrm>
          <a:prstGeom prst="rect">
            <a:avLst/>
          </a:prstGeom>
          <a:noFill/>
          <a:ln>
            <a:noFill/>
          </a:ln>
        </p:spPr>
      </p:pic>
      <p:sp>
        <p:nvSpPr>
          <p:cNvPr id="355" name="Google Shape;355;p35"/>
          <p:cNvSpPr txBox="1"/>
          <p:nvPr/>
        </p:nvSpPr>
        <p:spPr>
          <a:xfrm>
            <a:off x="5100936" y="6099925"/>
            <a:ext cx="30852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 Hazara boy from the Khawat Village, Nawur District of Ghazni Province.</a:t>
            </a:r>
            <a:endParaRPr/>
          </a:p>
        </p:txBody>
      </p:sp>
      <p:grpSp>
        <p:nvGrpSpPr>
          <p:cNvPr id="356" name="Google Shape;356;p35"/>
          <p:cNvGrpSpPr/>
          <p:nvPr/>
        </p:nvGrpSpPr>
        <p:grpSpPr>
          <a:xfrm>
            <a:off x="-38100" y="274650"/>
            <a:ext cx="9220200" cy="228600"/>
            <a:chOff x="76200" y="3274700"/>
            <a:chExt cx="9220200" cy="228600"/>
          </a:xfrm>
        </p:grpSpPr>
        <p:sp>
          <p:nvSpPr>
            <p:cNvPr id="357" name="Google Shape;357;p35"/>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8" name="Google Shape;358;p35"/>
            <p:cNvGrpSpPr/>
            <p:nvPr/>
          </p:nvGrpSpPr>
          <p:grpSpPr>
            <a:xfrm>
              <a:off x="76200" y="3274700"/>
              <a:ext cx="9220200" cy="228600"/>
              <a:chOff x="-19050" y="4779650"/>
              <a:chExt cx="9220200" cy="228600"/>
            </a:xfrm>
          </p:grpSpPr>
          <p:sp>
            <p:nvSpPr>
              <p:cNvPr id="359" name="Google Shape;359;p35"/>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5"/>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366" name="Google Shape;366;p36"/>
          <p:cNvPicPr preferRelativeResize="0"/>
          <p:nvPr/>
        </p:nvPicPr>
        <p:blipFill>
          <a:blip r:embed="rId3">
            <a:alphaModFix/>
          </a:blip>
          <a:stretch>
            <a:fillRect/>
          </a:stretch>
        </p:blipFill>
        <p:spPr>
          <a:xfrm>
            <a:off x="950666" y="1646830"/>
            <a:ext cx="2943010" cy="4419912"/>
          </a:xfrm>
          <a:prstGeom prst="rect">
            <a:avLst/>
          </a:prstGeom>
          <a:noFill/>
          <a:ln>
            <a:noFill/>
          </a:ln>
        </p:spPr>
      </p:pic>
      <p:sp>
        <p:nvSpPr>
          <p:cNvPr id="367" name="Google Shape;367;p36"/>
          <p:cNvSpPr txBox="1"/>
          <p:nvPr/>
        </p:nvSpPr>
        <p:spPr>
          <a:xfrm>
            <a:off x="905971" y="6152800"/>
            <a:ext cx="3032400" cy="3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 girl with her brother in Pul Band Shoy Village, Behsood 2 District, Maidan Province.</a:t>
            </a:r>
            <a:endParaRPr/>
          </a:p>
        </p:txBody>
      </p:sp>
      <p:pic>
        <p:nvPicPr>
          <p:cNvPr id="368" name="Google Shape;368;p36"/>
          <p:cNvPicPr preferRelativeResize="0"/>
          <p:nvPr/>
        </p:nvPicPr>
        <p:blipFill>
          <a:blip r:embed="rId4">
            <a:alphaModFix/>
          </a:blip>
          <a:stretch>
            <a:fillRect/>
          </a:stretch>
        </p:blipFill>
        <p:spPr>
          <a:xfrm>
            <a:off x="5098010" y="1646830"/>
            <a:ext cx="3183028" cy="4238912"/>
          </a:xfrm>
          <a:prstGeom prst="rect">
            <a:avLst/>
          </a:prstGeom>
          <a:noFill/>
          <a:ln>
            <a:noFill/>
          </a:ln>
        </p:spPr>
      </p:pic>
      <p:sp>
        <p:nvSpPr>
          <p:cNvPr id="369" name="Google Shape;369;p36"/>
          <p:cNvSpPr txBox="1"/>
          <p:nvPr/>
        </p:nvSpPr>
        <p:spPr>
          <a:xfrm>
            <a:off x="5151274" y="5967725"/>
            <a:ext cx="30765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An old man with a gallon of water and bag of bread at work on the Nili Airstrip, Daikundi. The work continues despite the extreme weather.</a:t>
            </a:r>
            <a:endParaRPr sz="1000"/>
          </a:p>
          <a:p>
            <a:pPr indent="0" lvl="0" marL="0" rtl="0" algn="l">
              <a:spcBef>
                <a:spcPts val="0"/>
              </a:spcBef>
              <a:spcAft>
                <a:spcPts val="0"/>
              </a:spcAft>
              <a:buNone/>
            </a:pPr>
            <a:r>
              <a:t/>
            </a:r>
            <a:endParaRPr/>
          </a:p>
        </p:txBody>
      </p:sp>
      <p:grpSp>
        <p:nvGrpSpPr>
          <p:cNvPr id="370" name="Google Shape;370;p36"/>
          <p:cNvGrpSpPr/>
          <p:nvPr/>
        </p:nvGrpSpPr>
        <p:grpSpPr>
          <a:xfrm>
            <a:off x="-38100" y="274650"/>
            <a:ext cx="9220200" cy="228600"/>
            <a:chOff x="76200" y="3274700"/>
            <a:chExt cx="9220200" cy="228600"/>
          </a:xfrm>
        </p:grpSpPr>
        <p:sp>
          <p:nvSpPr>
            <p:cNvPr id="371" name="Google Shape;371;p3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2" name="Google Shape;372;p36"/>
            <p:cNvGrpSpPr/>
            <p:nvPr/>
          </p:nvGrpSpPr>
          <p:grpSpPr>
            <a:xfrm>
              <a:off x="76200" y="3274700"/>
              <a:ext cx="9220200" cy="228600"/>
              <a:chOff x="-19050" y="4779650"/>
              <a:chExt cx="9220200" cy="228600"/>
            </a:xfrm>
          </p:grpSpPr>
          <p:sp>
            <p:nvSpPr>
              <p:cNvPr id="373" name="Google Shape;373;p3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53" name="Google Shape;53;p10"/>
          <p:cNvPicPr preferRelativeResize="0"/>
          <p:nvPr/>
        </p:nvPicPr>
        <p:blipFill>
          <a:blip r:embed="rId3">
            <a:alphaModFix/>
          </a:blip>
          <a:stretch>
            <a:fillRect/>
          </a:stretch>
        </p:blipFill>
        <p:spPr>
          <a:xfrm>
            <a:off x="0" y="3"/>
            <a:ext cx="9067326" cy="6473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380" name="Google Shape;380;p37"/>
          <p:cNvPicPr preferRelativeResize="0"/>
          <p:nvPr/>
        </p:nvPicPr>
        <p:blipFill>
          <a:blip r:embed="rId3">
            <a:alphaModFix/>
          </a:blip>
          <a:stretch>
            <a:fillRect/>
          </a:stretch>
        </p:blipFill>
        <p:spPr>
          <a:xfrm>
            <a:off x="1144530" y="1573750"/>
            <a:ext cx="6643349" cy="4659872"/>
          </a:xfrm>
          <a:prstGeom prst="rect">
            <a:avLst/>
          </a:prstGeom>
          <a:noFill/>
          <a:ln>
            <a:noFill/>
          </a:ln>
        </p:spPr>
      </p:pic>
      <p:sp>
        <p:nvSpPr>
          <p:cNvPr id="381" name="Google Shape;381;p37"/>
          <p:cNvSpPr txBox="1"/>
          <p:nvPr/>
        </p:nvSpPr>
        <p:spPr>
          <a:xfrm>
            <a:off x="1187054" y="6233622"/>
            <a:ext cx="6558300" cy="2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This young girl was too frightened to be photographed. She thought I might shoot her, and ran towards her house. (Shot in Nili, Daikundi)</a:t>
            </a:r>
            <a:endParaRPr/>
          </a:p>
        </p:txBody>
      </p:sp>
      <p:grpSp>
        <p:nvGrpSpPr>
          <p:cNvPr id="382" name="Google Shape;382;p37"/>
          <p:cNvGrpSpPr/>
          <p:nvPr/>
        </p:nvGrpSpPr>
        <p:grpSpPr>
          <a:xfrm>
            <a:off x="-38100" y="274650"/>
            <a:ext cx="9220200" cy="228600"/>
            <a:chOff x="76200" y="3274700"/>
            <a:chExt cx="9220200" cy="228600"/>
          </a:xfrm>
        </p:grpSpPr>
        <p:sp>
          <p:nvSpPr>
            <p:cNvPr id="383" name="Google Shape;383;p3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4" name="Google Shape;384;p37"/>
            <p:cNvGrpSpPr/>
            <p:nvPr/>
          </p:nvGrpSpPr>
          <p:grpSpPr>
            <a:xfrm>
              <a:off x="76200" y="3274700"/>
              <a:ext cx="9220200" cy="228600"/>
              <a:chOff x="-19050" y="4779650"/>
              <a:chExt cx="9220200" cy="228600"/>
            </a:xfrm>
          </p:grpSpPr>
          <p:sp>
            <p:nvSpPr>
              <p:cNvPr id="385" name="Google Shape;385;p3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392" name="Google Shape;392;p38"/>
          <p:cNvPicPr preferRelativeResize="0"/>
          <p:nvPr/>
        </p:nvPicPr>
        <p:blipFill>
          <a:blip r:embed="rId3">
            <a:alphaModFix/>
          </a:blip>
          <a:stretch>
            <a:fillRect/>
          </a:stretch>
        </p:blipFill>
        <p:spPr>
          <a:xfrm>
            <a:off x="1405875" y="1651425"/>
            <a:ext cx="6191250" cy="4648200"/>
          </a:xfrm>
          <a:prstGeom prst="rect">
            <a:avLst/>
          </a:prstGeom>
          <a:noFill/>
          <a:ln>
            <a:noFill/>
          </a:ln>
        </p:spPr>
      </p:pic>
      <p:sp>
        <p:nvSpPr>
          <p:cNvPr id="393" name="Google Shape;393;p38"/>
          <p:cNvSpPr txBox="1"/>
          <p:nvPr/>
        </p:nvSpPr>
        <p:spPr>
          <a:xfrm>
            <a:off x="1266450" y="6237925"/>
            <a:ext cx="6611100" cy="2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Children near Siah Chob Village, Sangtakht District, Daikundi. Look at the shoes of the girl on the right.  Notice the different colours, and both shoes are for the LEFT foot!</a:t>
            </a:r>
            <a:endParaRPr/>
          </a:p>
        </p:txBody>
      </p:sp>
      <p:grpSp>
        <p:nvGrpSpPr>
          <p:cNvPr id="394" name="Google Shape;394;p38"/>
          <p:cNvGrpSpPr/>
          <p:nvPr/>
        </p:nvGrpSpPr>
        <p:grpSpPr>
          <a:xfrm>
            <a:off x="-38100" y="274650"/>
            <a:ext cx="9220200" cy="228600"/>
            <a:chOff x="76200" y="3274700"/>
            <a:chExt cx="9220200" cy="228600"/>
          </a:xfrm>
        </p:grpSpPr>
        <p:sp>
          <p:nvSpPr>
            <p:cNvPr id="395" name="Google Shape;395;p3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6" name="Google Shape;396;p38"/>
            <p:cNvGrpSpPr/>
            <p:nvPr/>
          </p:nvGrpSpPr>
          <p:grpSpPr>
            <a:xfrm>
              <a:off x="76200" y="3274700"/>
              <a:ext cx="9220200" cy="228600"/>
              <a:chOff x="-19050" y="4779650"/>
              <a:chExt cx="9220200" cy="228600"/>
            </a:xfrm>
          </p:grpSpPr>
          <p:sp>
            <p:nvSpPr>
              <p:cNvPr id="397" name="Google Shape;397;p3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404" name="Google Shape;404;p39"/>
          <p:cNvPicPr preferRelativeResize="0"/>
          <p:nvPr/>
        </p:nvPicPr>
        <p:blipFill>
          <a:blip r:embed="rId3">
            <a:alphaModFix/>
          </a:blip>
          <a:stretch>
            <a:fillRect/>
          </a:stretch>
        </p:blipFill>
        <p:spPr>
          <a:xfrm>
            <a:off x="895585" y="1582663"/>
            <a:ext cx="7268939" cy="4706373"/>
          </a:xfrm>
          <a:prstGeom prst="rect">
            <a:avLst/>
          </a:prstGeom>
          <a:noFill/>
          <a:ln>
            <a:noFill/>
          </a:ln>
        </p:spPr>
      </p:pic>
      <p:sp>
        <p:nvSpPr>
          <p:cNvPr id="405" name="Google Shape;405;p39"/>
          <p:cNvSpPr txBox="1"/>
          <p:nvPr/>
        </p:nvSpPr>
        <p:spPr>
          <a:xfrm>
            <a:off x="2080325" y="6276200"/>
            <a:ext cx="5077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 woman on horseback crosses Shah Tigh Pass, Khedir District Daikudi.</a:t>
            </a:r>
            <a:endParaRPr/>
          </a:p>
        </p:txBody>
      </p:sp>
      <p:grpSp>
        <p:nvGrpSpPr>
          <p:cNvPr id="406" name="Google Shape;406;p39"/>
          <p:cNvGrpSpPr/>
          <p:nvPr/>
        </p:nvGrpSpPr>
        <p:grpSpPr>
          <a:xfrm>
            <a:off x="-38100" y="274650"/>
            <a:ext cx="9220200" cy="228600"/>
            <a:chOff x="76200" y="3274700"/>
            <a:chExt cx="9220200" cy="228600"/>
          </a:xfrm>
        </p:grpSpPr>
        <p:sp>
          <p:nvSpPr>
            <p:cNvPr id="407" name="Google Shape;407;p39"/>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8" name="Google Shape;408;p39"/>
            <p:cNvGrpSpPr/>
            <p:nvPr/>
          </p:nvGrpSpPr>
          <p:grpSpPr>
            <a:xfrm>
              <a:off x="76200" y="3274700"/>
              <a:ext cx="9220200" cy="228600"/>
              <a:chOff x="-19050" y="4779650"/>
              <a:chExt cx="9220200" cy="228600"/>
            </a:xfrm>
          </p:grpSpPr>
          <p:sp>
            <p:nvSpPr>
              <p:cNvPr id="409" name="Google Shape;409;p39"/>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9"/>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416" name="Google Shape;416;p40"/>
          <p:cNvPicPr preferRelativeResize="0"/>
          <p:nvPr/>
        </p:nvPicPr>
        <p:blipFill>
          <a:blip r:embed="rId3">
            <a:alphaModFix/>
          </a:blip>
          <a:stretch>
            <a:fillRect/>
          </a:stretch>
        </p:blipFill>
        <p:spPr>
          <a:xfrm>
            <a:off x="1476375" y="1589725"/>
            <a:ext cx="6191250" cy="4648200"/>
          </a:xfrm>
          <a:prstGeom prst="rect">
            <a:avLst/>
          </a:prstGeom>
          <a:noFill/>
          <a:ln>
            <a:noFill/>
          </a:ln>
        </p:spPr>
      </p:pic>
      <p:sp>
        <p:nvSpPr>
          <p:cNvPr id="417" name="Google Shape;417;p40"/>
          <p:cNvSpPr txBox="1"/>
          <p:nvPr/>
        </p:nvSpPr>
        <p:spPr>
          <a:xfrm>
            <a:off x="899120" y="6237925"/>
            <a:ext cx="7245600" cy="2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Some nervous faces from the Pusht Ruq Village, Khedir District, Daikundi Province. Though many parts of Daikundi Province have been affected by war, the Khedir District was one of the worst affected areas. </a:t>
            </a:r>
            <a:endParaRPr/>
          </a:p>
        </p:txBody>
      </p:sp>
      <p:grpSp>
        <p:nvGrpSpPr>
          <p:cNvPr id="418" name="Google Shape;418;p40"/>
          <p:cNvGrpSpPr/>
          <p:nvPr/>
        </p:nvGrpSpPr>
        <p:grpSpPr>
          <a:xfrm>
            <a:off x="-38100" y="274650"/>
            <a:ext cx="9220200" cy="228600"/>
            <a:chOff x="76200" y="3274700"/>
            <a:chExt cx="9220200" cy="228600"/>
          </a:xfrm>
        </p:grpSpPr>
        <p:sp>
          <p:nvSpPr>
            <p:cNvPr id="419" name="Google Shape;419;p40"/>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0" name="Google Shape;420;p40"/>
            <p:cNvGrpSpPr/>
            <p:nvPr/>
          </p:nvGrpSpPr>
          <p:grpSpPr>
            <a:xfrm>
              <a:off x="76200" y="3274700"/>
              <a:ext cx="9220200" cy="228600"/>
              <a:chOff x="-19050" y="4779650"/>
              <a:chExt cx="9220200" cy="228600"/>
            </a:xfrm>
          </p:grpSpPr>
          <p:sp>
            <p:nvSpPr>
              <p:cNvPr id="421" name="Google Shape;421;p40"/>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0"/>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428" name="Google Shape;428;p41"/>
          <p:cNvPicPr preferRelativeResize="0"/>
          <p:nvPr/>
        </p:nvPicPr>
        <p:blipFill>
          <a:blip r:embed="rId3">
            <a:alphaModFix/>
          </a:blip>
          <a:stretch>
            <a:fillRect/>
          </a:stretch>
        </p:blipFill>
        <p:spPr>
          <a:xfrm>
            <a:off x="1423475" y="1580925"/>
            <a:ext cx="6191250" cy="4648200"/>
          </a:xfrm>
          <a:prstGeom prst="rect">
            <a:avLst/>
          </a:prstGeom>
          <a:noFill/>
          <a:ln>
            <a:noFill/>
          </a:ln>
        </p:spPr>
      </p:pic>
      <p:sp>
        <p:nvSpPr>
          <p:cNvPr id="429" name="Google Shape;429;p41"/>
          <p:cNvSpPr txBox="1"/>
          <p:nvPr/>
        </p:nvSpPr>
        <p:spPr>
          <a:xfrm>
            <a:off x="1410375" y="6320300"/>
            <a:ext cx="6179400" cy="2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Men in Nili, Daikundi gazing at the raging Lazir River (2005)</a:t>
            </a:r>
            <a:endParaRPr/>
          </a:p>
        </p:txBody>
      </p:sp>
      <p:grpSp>
        <p:nvGrpSpPr>
          <p:cNvPr id="430" name="Google Shape;430;p41"/>
          <p:cNvGrpSpPr/>
          <p:nvPr/>
        </p:nvGrpSpPr>
        <p:grpSpPr>
          <a:xfrm>
            <a:off x="-38100" y="274650"/>
            <a:ext cx="9220200" cy="228600"/>
            <a:chOff x="76200" y="3274700"/>
            <a:chExt cx="9220200" cy="228600"/>
          </a:xfrm>
        </p:grpSpPr>
        <p:sp>
          <p:nvSpPr>
            <p:cNvPr id="431" name="Google Shape;431;p41"/>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2" name="Google Shape;432;p41"/>
            <p:cNvGrpSpPr/>
            <p:nvPr/>
          </p:nvGrpSpPr>
          <p:grpSpPr>
            <a:xfrm>
              <a:off x="76200" y="3274700"/>
              <a:ext cx="9220200" cy="228600"/>
              <a:chOff x="-19050" y="4779650"/>
              <a:chExt cx="9220200" cy="228600"/>
            </a:xfrm>
          </p:grpSpPr>
          <p:sp>
            <p:nvSpPr>
              <p:cNvPr id="433" name="Google Shape;433;p41"/>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1"/>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2"/>
          <p:cNvSpPr txBox="1"/>
          <p:nvPr>
            <p:ph type="title"/>
          </p:nvPr>
        </p:nvSpPr>
        <p:spPr>
          <a:xfrm>
            <a:off x="457200" y="528638"/>
            <a:ext cx="8229600" cy="88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440" name="Google Shape;440;p42"/>
          <p:cNvPicPr preferRelativeResize="0"/>
          <p:nvPr/>
        </p:nvPicPr>
        <p:blipFill>
          <a:blip r:embed="rId3">
            <a:alphaModFix/>
          </a:blip>
          <a:stretch>
            <a:fillRect/>
          </a:stretch>
        </p:blipFill>
        <p:spPr>
          <a:xfrm>
            <a:off x="1529275" y="1617088"/>
            <a:ext cx="6191250" cy="4505325"/>
          </a:xfrm>
          <a:prstGeom prst="rect">
            <a:avLst/>
          </a:prstGeom>
          <a:noFill/>
          <a:ln>
            <a:noFill/>
          </a:ln>
        </p:spPr>
      </p:pic>
      <p:sp>
        <p:nvSpPr>
          <p:cNvPr id="441" name="Google Shape;441;p42"/>
          <p:cNvSpPr txBox="1"/>
          <p:nvPr/>
        </p:nvSpPr>
        <p:spPr>
          <a:xfrm>
            <a:off x="1692475" y="6161625"/>
            <a:ext cx="5888400" cy="3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Two young Hazara children play on a rocky bank of the Lazir River.</a:t>
            </a:r>
            <a:endParaRPr>
              <a:solidFill>
                <a:srgbClr val="FF0000"/>
              </a:solidFill>
            </a:endParaRPr>
          </a:p>
        </p:txBody>
      </p:sp>
      <p:grpSp>
        <p:nvGrpSpPr>
          <p:cNvPr id="442" name="Google Shape;442;p42"/>
          <p:cNvGrpSpPr/>
          <p:nvPr/>
        </p:nvGrpSpPr>
        <p:grpSpPr>
          <a:xfrm>
            <a:off x="-38100" y="274650"/>
            <a:ext cx="9220200" cy="228600"/>
            <a:chOff x="76200" y="3274700"/>
            <a:chExt cx="9220200" cy="228600"/>
          </a:xfrm>
        </p:grpSpPr>
        <p:sp>
          <p:nvSpPr>
            <p:cNvPr id="443" name="Google Shape;443;p4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4" name="Google Shape;444;p42"/>
            <p:cNvGrpSpPr/>
            <p:nvPr/>
          </p:nvGrpSpPr>
          <p:grpSpPr>
            <a:xfrm>
              <a:off x="76200" y="3274700"/>
              <a:ext cx="9220200" cy="228600"/>
              <a:chOff x="-19050" y="4779650"/>
              <a:chExt cx="9220200" cy="228600"/>
            </a:xfrm>
          </p:grpSpPr>
          <p:sp>
            <p:nvSpPr>
              <p:cNvPr id="445" name="Google Shape;445;p4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3"/>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452" name="Google Shape;452;p43"/>
          <p:cNvPicPr preferRelativeResize="0"/>
          <p:nvPr/>
        </p:nvPicPr>
        <p:blipFill>
          <a:blip r:embed="rId3">
            <a:alphaModFix/>
          </a:blip>
          <a:stretch>
            <a:fillRect/>
          </a:stretch>
        </p:blipFill>
        <p:spPr>
          <a:xfrm>
            <a:off x="1652689" y="1600200"/>
            <a:ext cx="5397894" cy="4610133"/>
          </a:xfrm>
          <a:prstGeom prst="rect">
            <a:avLst/>
          </a:prstGeom>
          <a:noFill/>
          <a:ln>
            <a:noFill/>
          </a:ln>
        </p:spPr>
      </p:pic>
      <p:sp>
        <p:nvSpPr>
          <p:cNvPr id="453" name="Google Shape;453;p43"/>
          <p:cNvSpPr txBox="1"/>
          <p:nvPr/>
        </p:nvSpPr>
        <p:spPr>
          <a:xfrm>
            <a:off x="1234059" y="6232150"/>
            <a:ext cx="6699000" cy="3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He needs a stick to support his back, but still must work to survive. From Ashtarlai District, Daikundi. </a:t>
            </a:r>
            <a:endParaRPr/>
          </a:p>
        </p:txBody>
      </p:sp>
      <p:grpSp>
        <p:nvGrpSpPr>
          <p:cNvPr id="454" name="Google Shape;454;p43"/>
          <p:cNvGrpSpPr/>
          <p:nvPr/>
        </p:nvGrpSpPr>
        <p:grpSpPr>
          <a:xfrm>
            <a:off x="-38100" y="274650"/>
            <a:ext cx="9220200" cy="228600"/>
            <a:chOff x="76200" y="3274700"/>
            <a:chExt cx="9220200" cy="228600"/>
          </a:xfrm>
        </p:grpSpPr>
        <p:sp>
          <p:nvSpPr>
            <p:cNvPr id="455" name="Google Shape;455;p4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6" name="Google Shape;456;p43"/>
            <p:cNvGrpSpPr/>
            <p:nvPr/>
          </p:nvGrpSpPr>
          <p:grpSpPr>
            <a:xfrm>
              <a:off x="76200" y="3274700"/>
              <a:ext cx="9220200" cy="228600"/>
              <a:chOff x="-19050" y="4779650"/>
              <a:chExt cx="9220200" cy="228600"/>
            </a:xfrm>
          </p:grpSpPr>
          <p:sp>
            <p:nvSpPr>
              <p:cNvPr id="457" name="Google Shape;457;p4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4"/>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464" name="Google Shape;464;p44"/>
          <p:cNvPicPr preferRelativeResize="0"/>
          <p:nvPr/>
        </p:nvPicPr>
        <p:blipFill>
          <a:blip r:embed="rId3">
            <a:alphaModFix/>
          </a:blip>
          <a:stretch>
            <a:fillRect/>
          </a:stretch>
        </p:blipFill>
        <p:spPr>
          <a:xfrm>
            <a:off x="1476375" y="1589725"/>
            <a:ext cx="6191250" cy="4648200"/>
          </a:xfrm>
          <a:prstGeom prst="rect">
            <a:avLst/>
          </a:prstGeom>
          <a:noFill/>
          <a:ln>
            <a:noFill/>
          </a:ln>
        </p:spPr>
      </p:pic>
      <p:sp>
        <p:nvSpPr>
          <p:cNvPr id="465" name="Google Shape;465;p44"/>
          <p:cNvSpPr txBox="1"/>
          <p:nvPr/>
        </p:nvSpPr>
        <p:spPr>
          <a:xfrm>
            <a:off x="1480900" y="6293850"/>
            <a:ext cx="6196800" cy="32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Boys enjoy swimming in the Lazir River, Nili, Daikundi</a:t>
            </a:r>
            <a:endParaRPr/>
          </a:p>
        </p:txBody>
      </p:sp>
      <p:grpSp>
        <p:nvGrpSpPr>
          <p:cNvPr id="466" name="Google Shape;466;p44"/>
          <p:cNvGrpSpPr/>
          <p:nvPr/>
        </p:nvGrpSpPr>
        <p:grpSpPr>
          <a:xfrm>
            <a:off x="-38100" y="274650"/>
            <a:ext cx="9220200" cy="228600"/>
            <a:chOff x="76200" y="3274700"/>
            <a:chExt cx="9220200" cy="228600"/>
          </a:xfrm>
        </p:grpSpPr>
        <p:sp>
          <p:nvSpPr>
            <p:cNvPr id="467" name="Google Shape;467;p4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8" name="Google Shape;468;p44"/>
            <p:cNvGrpSpPr/>
            <p:nvPr/>
          </p:nvGrpSpPr>
          <p:grpSpPr>
            <a:xfrm>
              <a:off x="76200" y="3274700"/>
              <a:ext cx="9220200" cy="228600"/>
              <a:chOff x="-19050" y="4779650"/>
              <a:chExt cx="9220200" cy="228600"/>
            </a:xfrm>
          </p:grpSpPr>
          <p:sp>
            <p:nvSpPr>
              <p:cNvPr id="469" name="Google Shape;469;p4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5"/>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476" name="Google Shape;476;p45"/>
          <p:cNvPicPr preferRelativeResize="0"/>
          <p:nvPr/>
        </p:nvPicPr>
        <p:blipFill>
          <a:blip r:embed="rId3">
            <a:alphaModFix/>
          </a:blip>
          <a:stretch>
            <a:fillRect/>
          </a:stretch>
        </p:blipFill>
        <p:spPr>
          <a:xfrm>
            <a:off x="687855" y="1600200"/>
            <a:ext cx="3533189" cy="4365340"/>
          </a:xfrm>
          <a:prstGeom prst="rect">
            <a:avLst/>
          </a:prstGeom>
          <a:noFill/>
          <a:ln>
            <a:noFill/>
          </a:ln>
        </p:spPr>
      </p:pic>
      <p:pic>
        <p:nvPicPr>
          <p:cNvPr id="477" name="Google Shape;477;p45"/>
          <p:cNvPicPr preferRelativeResize="0"/>
          <p:nvPr/>
        </p:nvPicPr>
        <p:blipFill>
          <a:blip r:embed="rId4">
            <a:alphaModFix/>
          </a:blip>
          <a:stretch>
            <a:fillRect/>
          </a:stretch>
        </p:blipFill>
        <p:spPr>
          <a:xfrm>
            <a:off x="5262036" y="1641116"/>
            <a:ext cx="2854975" cy="4283508"/>
          </a:xfrm>
          <a:prstGeom prst="rect">
            <a:avLst/>
          </a:prstGeom>
          <a:noFill/>
          <a:ln>
            <a:noFill/>
          </a:ln>
        </p:spPr>
      </p:pic>
      <p:sp>
        <p:nvSpPr>
          <p:cNvPr id="478" name="Google Shape;478;p45"/>
          <p:cNvSpPr txBox="1"/>
          <p:nvPr/>
        </p:nvSpPr>
        <p:spPr>
          <a:xfrm>
            <a:off x="5209625" y="6002950"/>
            <a:ext cx="30324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 young coal miner from the Du Aab Mekh Zarin Village, Kahmard District, Bamyan Province.</a:t>
            </a:r>
            <a:endParaRPr/>
          </a:p>
        </p:txBody>
      </p:sp>
      <p:sp>
        <p:nvSpPr>
          <p:cNvPr id="479" name="Google Shape;479;p45"/>
          <p:cNvSpPr txBox="1"/>
          <p:nvPr/>
        </p:nvSpPr>
        <p:spPr>
          <a:xfrm>
            <a:off x="581700" y="5924624"/>
            <a:ext cx="38700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The bow is still a popular toy with children from the Upper Kissow Valley. Instead of arrows they shoot pebbles.  The Upper Kissow Valley is like heaven, and accordingly the people are loving and open. </a:t>
            </a:r>
            <a:endParaRPr/>
          </a:p>
        </p:txBody>
      </p:sp>
      <p:grpSp>
        <p:nvGrpSpPr>
          <p:cNvPr id="480" name="Google Shape;480;p45"/>
          <p:cNvGrpSpPr/>
          <p:nvPr/>
        </p:nvGrpSpPr>
        <p:grpSpPr>
          <a:xfrm>
            <a:off x="-38100" y="274650"/>
            <a:ext cx="9220200" cy="228600"/>
            <a:chOff x="76200" y="3274700"/>
            <a:chExt cx="9220200" cy="228600"/>
          </a:xfrm>
        </p:grpSpPr>
        <p:sp>
          <p:nvSpPr>
            <p:cNvPr id="481" name="Google Shape;481;p45"/>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 name="Google Shape;482;p45"/>
            <p:cNvGrpSpPr/>
            <p:nvPr/>
          </p:nvGrpSpPr>
          <p:grpSpPr>
            <a:xfrm>
              <a:off x="76200" y="3274700"/>
              <a:ext cx="9220200" cy="228600"/>
              <a:chOff x="-19050" y="4779650"/>
              <a:chExt cx="9220200" cy="228600"/>
            </a:xfrm>
          </p:grpSpPr>
          <p:sp>
            <p:nvSpPr>
              <p:cNvPr id="483" name="Google Shape;483;p45"/>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5"/>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490" name="Google Shape;490;p46"/>
          <p:cNvPicPr preferRelativeResize="0"/>
          <p:nvPr/>
        </p:nvPicPr>
        <p:blipFill>
          <a:blip r:embed="rId3">
            <a:alphaModFix/>
          </a:blip>
          <a:stretch>
            <a:fillRect/>
          </a:stretch>
        </p:blipFill>
        <p:spPr>
          <a:xfrm>
            <a:off x="1456831" y="1628875"/>
            <a:ext cx="6230338" cy="4135208"/>
          </a:xfrm>
          <a:prstGeom prst="rect">
            <a:avLst/>
          </a:prstGeom>
          <a:noFill/>
          <a:ln>
            <a:noFill/>
          </a:ln>
        </p:spPr>
      </p:pic>
      <p:sp>
        <p:nvSpPr>
          <p:cNvPr id="491" name="Google Shape;491;p46"/>
          <p:cNvSpPr txBox="1"/>
          <p:nvPr/>
        </p:nvSpPr>
        <p:spPr>
          <a:xfrm>
            <a:off x="1472100" y="5853100"/>
            <a:ext cx="6196800" cy="7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 cute girl, Fatima from Shah Neko Village, Nili Center, Daikundi Province swims in the Lazir River.</a:t>
            </a:r>
            <a:endParaRPr/>
          </a:p>
        </p:txBody>
      </p:sp>
      <p:grpSp>
        <p:nvGrpSpPr>
          <p:cNvPr id="492" name="Google Shape;492;p46"/>
          <p:cNvGrpSpPr/>
          <p:nvPr/>
        </p:nvGrpSpPr>
        <p:grpSpPr>
          <a:xfrm>
            <a:off x="-38100" y="274650"/>
            <a:ext cx="9220200" cy="228600"/>
            <a:chOff x="76200" y="3274700"/>
            <a:chExt cx="9220200" cy="228600"/>
          </a:xfrm>
        </p:grpSpPr>
        <p:sp>
          <p:nvSpPr>
            <p:cNvPr id="493" name="Google Shape;493;p4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4" name="Google Shape;494;p46"/>
            <p:cNvGrpSpPr/>
            <p:nvPr/>
          </p:nvGrpSpPr>
          <p:grpSpPr>
            <a:xfrm>
              <a:off x="76200" y="3274700"/>
              <a:ext cx="9220200" cy="228600"/>
              <a:chOff x="-19050" y="4779650"/>
              <a:chExt cx="9220200" cy="228600"/>
            </a:xfrm>
          </p:grpSpPr>
          <p:sp>
            <p:nvSpPr>
              <p:cNvPr id="495" name="Google Shape;495;p4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pic>
        <p:nvPicPr>
          <p:cNvPr id="59" name="Google Shape;59;p11"/>
          <p:cNvPicPr preferRelativeResize="0"/>
          <p:nvPr/>
        </p:nvPicPr>
        <p:blipFill>
          <a:blip r:embed="rId3">
            <a:alphaModFix/>
          </a:blip>
          <a:stretch>
            <a:fillRect/>
          </a:stretch>
        </p:blipFill>
        <p:spPr>
          <a:xfrm>
            <a:off x="279150" y="0"/>
            <a:ext cx="8601549" cy="5695175"/>
          </a:xfrm>
          <a:prstGeom prst="rect">
            <a:avLst/>
          </a:prstGeom>
          <a:noFill/>
          <a:ln>
            <a:noFill/>
          </a:ln>
        </p:spPr>
      </p:pic>
      <p:sp>
        <p:nvSpPr>
          <p:cNvPr id="60" name="Google Shape;60;p11"/>
          <p:cNvSpPr txBox="1"/>
          <p:nvPr/>
        </p:nvSpPr>
        <p:spPr>
          <a:xfrm>
            <a:off x="91925" y="5599925"/>
            <a:ext cx="8950200" cy="11430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1900">
                <a:solidFill>
                  <a:schemeClr val="dk1"/>
                </a:solidFill>
              </a:rPr>
              <a:t>The Hazara were once the largest ethnic group constituting nearly 67 per cent of the total population of the state before the 19th century. </a:t>
            </a:r>
            <a:endParaRPr sz="1900">
              <a:solidFill>
                <a:schemeClr val="dk1"/>
              </a:solidFill>
            </a:endParaRPr>
          </a:p>
          <a:p>
            <a:pPr indent="0" lvl="0" marL="0" rtl="0" algn="l">
              <a:spcBef>
                <a:spcPts val="600"/>
              </a:spcBef>
              <a:spcAft>
                <a:spcPts val="0"/>
              </a:spcAft>
              <a:buNone/>
            </a:pPr>
            <a:r>
              <a:rPr lang="en" sz="1900">
                <a:solidFill>
                  <a:schemeClr val="dk1"/>
                </a:solidFill>
              </a:rPr>
              <a:t>Minority Rights Group International</a:t>
            </a:r>
            <a:endParaRPr sz="19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502" name="Google Shape;502;p47"/>
          <p:cNvPicPr preferRelativeResize="0"/>
          <p:nvPr/>
        </p:nvPicPr>
        <p:blipFill>
          <a:blip r:embed="rId3">
            <a:alphaModFix/>
          </a:blip>
          <a:stretch>
            <a:fillRect/>
          </a:stretch>
        </p:blipFill>
        <p:spPr>
          <a:xfrm>
            <a:off x="1392554" y="1644913"/>
            <a:ext cx="6232145" cy="4631509"/>
          </a:xfrm>
          <a:prstGeom prst="rect">
            <a:avLst/>
          </a:prstGeom>
          <a:noFill/>
          <a:ln>
            <a:noFill/>
          </a:ln>
        </p:spPr>
      </p:pic>
      <p:sp>
        <p:nvSpPr>
          <p:cNvPr id="503" name="Google Shape;503;p47"/>
          <p:cNvSpPr txBox="1"/>
          <p:nvPr/>
        </p:nvSpPr>
        <p:spPr>
          <a:xfrm>
            <a:off x="1489725" y="6382000"/>
            <a:ext cx="6047100" cy="22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A Hazara family heads to a clinic in the Kissow Valley, Kitti District, Daikundi Province. </a:t>
            </a:r>
            <a:endParaRPr/>
          </a:p>
        </p:txBody>
      </p:sp>
      <p:grpSp>
        <p:nvGrpSpPr>
          <p:cNvPr id="504" name="Google Shape;504;p47"/>
          <p:cNvGrpSpPr/>
          <p:nvPr/>
        </p:nvGrpSpPr>
        <p:grpSpPr>
          <a:xfrm>
            <a:off x="-38100" y="274650"/>
            <a:ext cx="9220200" cy="228600"/>
            <a:chOff x="76200" y="3274700"/>
            <a:chExt cx="9220200" cy="228600"/>
          </a:xfrm>
        </p:grpSpPr>
        <p:sp>
          <p:nvSpPr>
            <p:cNvPr id="505" name="Google Shape;505;p4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6" name="Google Shape;506;p47"/>
            <p:cNvGrpSpPr/>
            <p:nvPr/>
          </p:nvGrpSpPr>
          <p:grpSpPr>
            <a:xfrm>
              <a:off x="76200" y="3274700"/>
              <a:ext cx="9220200" cy="228600"/>
              <a:chOff x="-19050" y="4779650"/>
              <a:chExt cx="9220200" cy="228600"/>
            </a:xfrm>
          </p:grpSpPr>
          <p:sp>
            <p:nvSpPr>
              <p:cNvPr id="507" name="Google Shape;507;p4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514" name="Google Shape;514;p48"/>
          <p:cNvPicPr preferRelativeResize="0"/>
          <p:nvPr/>
        </p:nvPicPr>
        <p:blipFill>
          <a:blip r:embed="rId3">
            <a:alphaModFix/>
          </a:blip>
          <a:stretch>
            <a:fillRect/>
          </a:stretch>
        </p:blipFill>
        <p:spPr>
          <a:xfrm>
            <a:off x="1064967" y="1631263"/>
            <a:ext cx="6764232" cy="4506312"/>
          </a:xfrm>
          <a:prstGeom prst="rect">
            <a:avLst/>
          </a:prstGeom>
          <a:noFill/>
          <a:ln>
            <a:noFill/>
          </a:ln>
        </p:spPr>
      </p:pic>
      <p:sp>
        <p:nvSpPr>
          <p:cNvPr id="515" name="Google Shape;515;p48"/>
          <p:cNvSpPr txBox="1"/>
          <p:nvPr/>
        </p:nvSpPr>
        <p:spPr>
          <a:xfrm>
            <a:off x="1048987" y="6161625"/>
            <a:ext cx="67698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A boy looks from a window in his house in Bamyan Center, Bamyan. </a:t>
            </a:r>
            <a:endParaRPr sz="1000">
              <a:solidFill>
                <a:srgbClr val="333333"/>
              </a:solidFill>
              <a:highlight>
                <a:srgbClr val="FFFFFF"/>
              </a:highlight>
              <a:latin typeface="Verdana"/>
              <a:ea typeface="Verdana"/>
              <a:cs typeface="Verdana"/>
              <a:sym typeface="Verdana"/>
            </a:endParaRPr>
          </a:p>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Photo taken by Hameed Driver, Bamyan.</a:t>
            </a:r>
            <a:endParaRPr/>
          </a:p>
        </p:txBody>
      </p:sp>
      <p:grpSp>
        <p:nvGrpSpPr>
          <p:cNvPr id="516" name="Google Shape;516;p48"/>
          <p:cNvGrpSpPr/>
          <p:nvPr/>
        </p:nvGrpSpPr>
        <p:grpSpPr>
          <a:xfrm>
            <a:off x="-38100" y="274650"/>
            <a:ext cx="9220200" cy="228600"/>
            <a:chOff x="76200" y="3274700"/>
            <a:chExt cx="9220200" cy="228600"/>
          </a:xfrm>
        </p:grpSpPr>
        <p:sp>
          <p:nvSpPr>
            <p:cNvPr id="517" name="Google Shape;517;p4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8" name="Google Shape;518;p48"/>
            <p:cNvGrpSpPr/>
            <p:nvPr/>
          </p:nvGrpSpPr>
          <p:grpSpPr>
            <a:xfrm>
              <a:off x="76200" y="3274700"/>
              <a:ext cx="9220200" cy="228600"/>
              <a:chOff x="-19050" y="4779650"/>
              <a:chExt cx="9220200" cy="228600"/>
            </a:xfrm>
          </p:grpSpPr>
          <p:sp>
            <p:nvSpPr>
              <p:cNvPr id="519" name="Google Shape;519;p4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526" name="Google Shape;526;p49"/>
          <p:cNvPicPr preferRelativeResize="0"/>
          <p:nvPr/>
        </p:nvPicPr>
        <p:blipFill>
          <a:blip r:embed="rId3">
            <a:alphaModFix/>
          </a:blip>
          <a:stretch>
            <a:fillRect/>
          </a:stretch>
        </p:blipFill>
        <p:spPr>
          <a:xfrm>
            <a:off x="972473" y="1569588"/>
            <a:ext cx="6900854" cy="4597223"/>
          </a:xfrm>
          <a:prstGeom prst="rect">
            <a:avLst/>
          </a:prstGeom>
          <a:noFill/>
          <a:ln>
            <a:noFill/>
          </a:ln>
        </p:spPr>
      </p:pic>
      <p:sp>
        <p:nvSpPr>
          <p:cNvPr id="527" name="Google Shape;527;p49"/>
          <p:cNvSpPr txBox="1"/>
          <p:nvPr/>
        </p:nvSpPr>
        <p:spPr>
          <a:xfrm>
            <a:off x="989550" y="6117550"/>
            <a:ext cx="68667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Women in Hazaristan gather to weave carpet in autumn when they have less work in the fields. During spring and summer, they help men harvest and prepare for winter. Photo by Hameed Driver, Bamyan.</a:t>
            </a:r>
            <a:endParaRPr/>
          </a:p>
        </p:txBody>
      </p:sp>
      <p:grpSp>
        <p:nvGrpSpPr>
          <p:cNvPr id="528" name="Google Shape;528;p49"/>
          <p:cNvGrpSpPr/>
          <p:nvPr/>
        </p:nvGrpSpPr>
        <p:grpSpPr>
          <a:xfrm>
            <a:off x="-38100" y="274650"/>
            <a:ext cx="9220200" cy="228600"/>
            <a:chOff x="76200" y="3274700"/>
            <a:chExt cx="9220200" cy="228600"/>
          </a:xfrm>
        </p:grpSpPr>
        <p:sp>
          <p:nvSpPr>
            <p:cNvPr id="529" name="Google Shape;529;p49"/>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0" name="Google Shape;530;p49"/>
            <p:cNvGrpSpPr/>
            <p:nvPr/>
          </p:nvGrpSpPr>
          <p:grpSpPr>
            <a:xfrm>
              <a:off x="76200" y="3274700"/>
              <a:ext cx="9220200" cy="228600"/>
              <a:chOff x="-19050" y="4779650"/>
              <a:chExt cx="9220200" cy="228600"/>
            </a:xfrm>
          </p:grpSpPr>
          <p:sp>
            <p:nvSpPr>
              <p:cNvPr id="531" name="Google Shape;531;p49"/>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9"/>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538" name="Google Shape;538;p50"/>
          <p:cNvPicPr preferRelativeResize="0"/>
          <p:nvPr/>
        </p:nvPicPr>
        <p:blipFill>
          <a:blip r:embed="rId3">
            <a:alphaModFix/>
          </a:blip>
          <a:stretch>
            <a:fillRect/>
          </a:stretch>
        </p:blipFill>
        <p:spPr>
          <a:xfrm>
            <a:off x="1391175" y="1589750"/>
            <a:ext cx="6191250" cy="4648200"/>
          </a:xfrm>
          <a:prstGeom prst="rect">
            <a:avLst/>
          </a:prstGeom>
          <a:noFill/>
          <a:ln>
            <a:noFill/>
          </a:ln>
        </p:spPr>
      </p:pic>
      <p:sp>
        <p:nvSpPr>
          <p:cNvPr id="539" name="Google Shape;539;p50"/>
          <p:cNvSpPr txBox="1"/>
          <p:nvPr/>
        </p:nvSpPr>
        <p:spPr>
          <a:xfrm>
            <a:off x="1392750" y="6196875"/>
            <a:ext cx="6188100" cy="3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Preparing for the long and harsh winter season in Bamyan. Photo by Hameed Driver, Bamyan.</a:t>
            </a:r>
            <a:endParaRPr/>
          </a:p>
        </p:txBody>
      </p:sp>
      <p:grpSp>
        <p:nvGrpSpPr>
          <p:cNvPr id="540" name="Google Shape;540;p50"/>
          <p:cNvGrpSpPr/>
          <p:nvPr/>
        </p:nvGrpSpPr>
        <p:grpSpPr>
          <a:xfrm>
            <a:off x="-38100" y="274650"/>
            <a:ext cx="9220200" cy="228600"/>
            <a:chOff x="76200" y="3274700"/>
            <a:chExt cx="9220200" cy="228600"/>
          </a:xfrm>
        </p:grpSpPr>
        <p:sp>
          <p:nvSpPr>
            <p:cNvPr id="541" name="Google Shape;541;p50"/>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2" name="Google Shape;542;p50"/>
            <p:cNvGrpSpPr/>
            <p:nvPr/>
          </p:nvGrpSpPr>
          <p:grpSpPr>
            <a:xfrm>
              <a:off x="76200" y="3274700"/>
              <a:ext cx="9220200" cy="228600"/>
              <a:chOff x="-19050" y="4779650"/>
              <a:chExt cx="9220200" cy="228600"/>
            </a:xfrm>
          </p:grpSpPr>
          <p:sp>
            <p:nvSpPr>
              <p:cNvPr id="543" name="Google Shape;543;p50"/>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50"/>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550" name="Google Shape;550;p51"/>
          <p:cNvPicPr preferRelativeResize="0"/>
          <p:nvPr/>
        </p:nvPicPr>
        <p:blipFill>
          <a:blip r:embed="rId3">
            <a:alphaModFix/>
          </a:blip>
          <a:stretch>
            <a:fillRect/>
          </a:stretch>
        </p:blipFill>
        <p:spPr>
          <a:xfrm>
            <a:off x="1540944" y="1578943"/>
            <a:ext cx="5953339" cy="4468384"/>
          </a:xfrm>
          <a:prstGeom prst="rect">
            <a:avLst/>
          </a:prstGeom>
          <a:noFill/>
          <a:ln>
            <a:noFill/>
          </a:ln>
        </p:spPr>
      </p:pic>
      <p:sp>
        <p:nvSpPr>
          <p:cNvPr id="551" name="Google Shape;551;p51"/>
          <p:cNvSpPr txBox="1"/>
          <p:nvPr/>
        </p:nvSpPr>
        <p:spPr>
          <a:xfrm>
            <a:off x="405514" y="5917925"/>
            <a:ext cx="8224200" cy="4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Excitement beams in the faces of young Hazara students in Bamyan-- both boys and girls. In most of Afghanistan, the government struggles to support education, because of the Taliban's constant threat.  Education flourishes in Hazara areas, but the government does little for education in these remote and isolated areas. Instead it focuses on places where people don't value modern education, especially the education of girls. Photo by Hameed Driver, Bamyan</a:t>
            </a:r>
            <a:endParaRPr/>
          </a:p>
        </p:txBody>
      </p:sp>
      <p:grpSp>
        <p:nvGrpSpPr>
          <p:cNvPr id="552" name="Google Shape;552;p51"/>
          <p:cNvGrpSpPr/>
          <p:nvPr/>
        </p:nvGrpSpPr>
        <p:grpSpPr>
          <a:xfrm>
            <a:off x="-38100" y="274650"/>
            <a:ext cx="9220200" cy="228600"/>
            <a:chOff x="76200" y="3274700"/>
            <a:chExt cx="9220200" cy="228600"/>
          </a:xfrm>
        </p:grpSpPr>
        <p:sp>
          <p:nvSpPr>
            <p:cNvPr id="553" name="Google Shape;553;p51"/>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 name="Google Shape;554;p51"/>
            <p:cNvGrpSpPr/>
            <p:nvPr/>
          </p:nvGrpSpPr>
          <p:grpSpPr>
            <a:xfrm>
              <a:off x="76200" y="3274700"/>
              <a:ext cx="9220200" cy="228600"/>
              <a:chOff x="-19050" y="4779650"/>
              <a:chExt cx="9220200" cy="228600"/>
            </a:xfrm>
          </p:grpSpPr>
          <p:sp>
            <p:nvSpPr>
              <p:cNvPr id="555" name="Google Shape;555;p51"/>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1"/>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2"/>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562" name="Google Shape;562;p52"/>
          <p:cNvPicPr preferRelativeResize="0"/>
          <p:nvPr/>
        </p:nvPicPr>
        <p:blipFill>
          <a:blip r:embed="rId3">
            <a:alphaModFix/>
          </a:blip>
          <a:stretch>
            <a:fillRect/>
          </a:stretch>
        </p:blipFill>
        <p:spPr>
          <a:xfrm>
            <a:off x="1382332" y="1572075"/>
            <a:ext cx="6473318" cy="4860353"/>
          </a:xfrm>
          <a:prstGeom prst="rect">
            <a:avLst/>
          </a:prstGeom>
          <a:noFill/>
          <a:ln>
            <a:noFill/>
          </a:ln>
        </p:spPr>
      </p:pic>
      <p:sp>
        <p:nvSpPr>
          <p:cNvPr id="563" name="Google Shape;563;p52"/>
          <p:cNvSpPr txBox="1"/>
          <p:nvPr/>
        </p:nvSpPr>
        <p:spPr>
          <a:xfrm>
            <a:off x="1366311" y="6426075"/>
            <a:ext cx="6690300" cy="18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Girls carry their brothers in Bamyan Center, Bamyan. Photo by Hameed Driver, from Bamyan.</a:t>
            </a:r>
            <a:endParaRPr/>
          </a:p>
        </p:txBody>
      </p:sp>
      <p:grpSp>
        <p:nvGrpSpPr>
          <p:cNvPr id="564" name="Google Shape;564;p52"/>
          <p:cNvGrpSpPr/>
          <p:nvPr/>
        </p:nvGrpSpPr>
        <p:grpSpPr>
          <a:xfrm>
            <a:off x="-38100" y="274650"/>
            <a:ext cx="9220200" cy="228600"/>
            <a:chOff x="76200" y="3274700"/>
            <a:chExt cx="9220200" cy="228600"/>
          </a:xfrm>
        </p:grpSpPr>
        <p:sp>
          <p:nvSpPr>
            <p:cNvPr id="565" name="Google Shape;565;p5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6" name="Google Shape;566;p52"/>
            <p:cNvGrpSpPr/>
            <p:nvPr/>
          </p:nvGrpSpPr>
          <p:grpSpPr>
            <a:xfrm>
              <a:off x="76200" y="3274700"/>
              <a:ext cx="9220200" cy="228600"/>
              <a:chOff x="-19050" y="4779650"/>
              <a:chExt cx="9220200" cy="228600"/>
            </a:xfrm>
          </p:grpSpPr>
          <p:sp>
            <p:nvSpPr>
              <p:cNvPr id="567" name="Google Shape;567;p5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5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3"/>
          <p:cNvSpPr txBox="1"/>
          <p:nvPr>
            <p:ph type="title"/>
          </p:nvPr>
        </p:nvSpPr>
        <p:spPr>
          <a:xfrm>
            <a:off x="457200" y="504825"/>
            <a:ext cx="8229600" cy="91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574" name="Google Shape;574;p53"/>
          <p:cNvPicPr preferRelativeResize="0"/>
          <p:nvPr/>
        </p:nvPicPr>
        <p:blipFill>
          <a:blip r:embed="rId3">
            <a:alphaModFix/>
          </a:blip>
          <a:stretch>
            <a:fillRect/>
          </a:stretch>
        </p:blipFill>
        <p:spPr>
          <a:xfrm>
            <a:off x="891548" y="1574088"/>
            <a:ext cx="7162951" cy="4688080"/>
          </a:xfrm>
          <a:prstGeom prst="rect">
            <a:avLst/>
          </a:prstGeom>
          <a:noFill/>
          <a:ln>
            <a:noFill/>
          </a:ln>
        </p:spPr>
      </p:pic>
      <p:sp>
        <p:nvSpPr>
          <p:cNvPr id="575" name="Google Shape;575;p53"/>
          <p:cNvSpPr txBox="1"/>
          <p:nvPr/>
        </p:nvSpPr>
        <p:spPr>
          <a:xfrm>
            <a:off x="942660" y="6285025"/>
            <a:ext cx="6743400" cy="52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t>Chardeh village, Darasouf district, Samangan province. </a:t>
            </a:r>
            <a:endParaRPr sz="1000"/>
          </a:p>
        </p:txBody>
      </p:sp>
      <p:grpSp>
        <p:nvGrpSpPr>
          <p:cNvPr id="576" name="Google Shape;576;p53"/>
          <p:cNvGrpSpPr/>
          <p:nvPr/>
        </p:nvGrpSpPr>
        <p:grpSpPr>
          <a:xfrm>
            <a:off x="-38100" y="274650"/>
            <a:ext cx="9220200" cy="228600"/>
            <a:chOff x="76200" y="3274700"/>
            <a:chExt cx="9220200" cy="228600"/>
          </a:xfrm>
        </p:grpSpPr>
        <p:sp>
          <p:nvSpPr>
            <p:cNvPr id="577" name="Google Shape;577;p5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8" name="Google Shape;578;p53"/>
            <p:cNvGrpSpPr/>
            <p:nvPr/>
          </p:nvGrpSpPr>
          <p:grpSpPr>
            <a:xfrm>
              <a:off x="76200" y="3274700"/>
              <a:ext cx="9220200" cy="228600"/>
              <a:chOff x="-19050" y="4779650"/>
              <a:chExt cx="9220200" cy="228600"/>
            </a:xfrm>
          </p:grpSpPr>
          <p:sp>
            <p:nvSpPr>
              <p:cNvPr id="579" name="Google Shape;579;p5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5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54"/>
          <p:cNvSpPr txBox="1"/>
          <p:nvPr>
            <p:ph type="title"/>
          </p:nvPr>
        </p:nvSpPr>
        <p:spPr>
          <a:xfrm>
            <a:off x="457200" y="520700"/>
            <a:ext cx="8229600" cy="89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586" name="Google Shape;586;p54"/>
          <p:cNvPicPr preferRelativeResize="0"/>
          <p:nvPr/>
        </p:nvPicPr>
        <p:blipFill>
          <a:blip r:embed="rId3">
            <a:alphaModFix/>
          </a:blip>
          <a:stretch>
            <a:fillRect/>
          </a:stretch>
        </p:blipFill>
        <p:spPr>
          <a:xfrm>
            <a:off x="1476375" y="1589725"/>
            <a:ext cx="6191250" cy="4648200"/>
          </a:xfrm>
          <a:prstGeom prst="rect">
            <a:avLst/>
          </a:prstGeom>
          <a:noFill/>
          <a:ln>
            <a:noFill/>
          </a:ln>
        </p:spPr>
      </p:pic>
      <p:sp>
        <p:nvSpPr>
          <p:cNvPr id="587" name="Google Shape;587;p54"/>
          <p:cNvSpPr txBox="1"/>
          <p:nvPr/>
        </p:nvSpPr>
        <p:spPr>
          <a:xfrm>
            <a:off x="1251725" y="6237925"/>
            <a:ext cx="67611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Colorfully dressed girls and women are a contrast to the stark Bamyan village landscape.  Photo  by Hameed Driver, Bamyan.</a:t>
            </a:r>
            <a:endParaRPr>
              <a:solidFill>
                <a:srgbClr val="FF0000"/>
              </a:solidFill>
            </a:endParaRPr>
          </a:p>
        </p:txBody>
      </p:sp>
      <p:grpSp>
        <p:nvGrpSpPr>
          <p:cNvPr id="588" name="Google Shape;588;p54"/>
          <p:cNvGrpSpPr/>
          <p:nvPr/>
        </p:nvGrpSpPr>
        <p:grpSpPr>
          <a:xfrm>
            <a:off x="-38100" y="274650"/>
            <a:ext cx="9220200" cy="228600"/>
            <a:chOff x="76200" y="3274700"/>
            <a:chExt cx="9220200" cy="228600"/>
          </a:xfrm>
        </p:grpSpPr>
        <p:sp>
          <p:nvSpPr>
            <p:cNvPr id="589" name="Google Shape;589;p5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0" name="Google Shape;590;p54"/>
            <p:cNvGrpSpPr/>
            <p:nvPr/>
          </p:nvGrpSpPr>
          <p:grpSpPr>
            <a:xfrm>
              <a:off x="76200" y="3274700"/>
              <a:ext cx="9220200" cy="228600"/>
              <a:chOff x="-19050" y="4779650"/>
              <a:chExt cx="9220200" cy="228600"/>
            </a:xfrm>
          </p:grpSpPr>
          <p:sp>
            <p:nvSpPr>
              <p:cNvPr id="591" name="Google Shape;591;p5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55"/>
          <p:cNvSpPr txBox="1"/>
          <p:nvPr>
            <p:ph type="title"/>
          </p:nvPr>
        </p:nvSpPr>
        <p:spPr>
          <a:xfrm>
            <a:off x="457200" y="520700"/>
            <a:ext cx="8229600" cy="89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sp>
        <p:nvSpPr>
          <p:cNvPr id="598" name="Google Shape;598;p55"/>
          <p:cNvSpPr txBox="1"/>
          <p:nvPr/>
        </p:nvSpPr>
        <p:spPr>
          <a:xfrm>
            <a:off x="1191450" y="6169175"/>
            <a:ext cx="67611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Verdana"/>
                <a:ea typeface="Verdana"/>
                <a:cs typeface="Verdana"/>
                <a:sym typeface="Verdana"/>
              </a:rPr>
              <a:t>Up on a </a:t>
            </a:r>
            <a:r>
              <a:rPr lang="en" sz="1500">
                <a:solidFill>
                  <a:srgbClr val="333333"/>
                </a:solidFill>
                <a:highlight>
                  <a:srgbClr val="FFFFFF"/>
                </a:highlight>
                <a:latin typeface="Verdana"/>
                <a:ea typeface="Verdana"/>
                <a:cs typeface="Verdana"/>
                <a:sym typeface="Verdana"/>
              </a:rPr>
              <a:t>mountain</a:t>
            </a:r>
            <a:r>
              <a:rPr lang="en" sz="1500">
                <a:solidFill>
                  <a:srgbClr val="333333"/>
                </a:solidFill>
                <a:highlight>
                  <a:srgbClr val="FFFFFF"/>
                </a:highlight>
                <a:latin typeface="Verdana"/>
                <a:ea typeface="Verdana"/>
                <a:cs typeface="Verdana"/>
                <a:sym typeface="Verdana"/>
              </a:rPr>
              <a:t> of Hazaristan, a Hazara boy with Hazaristan flag</a:t>
            </a:r>
            <a:endParaRPr sz="1900">
              <a:solidFill>
                <a:srgbClr val="FF0000"/>
              </a:solidFill>
            </a:endParaRPr>
          </a:p>
        </p:txBody>
      </p:sp>
      <p:grpSp>
        <p:nvGrpSpPr>
          <p:cNvPr id="599" name="Google Shape;599;p55"/>
          <p:cNvGrpSpPr/>
          <p:nvPr/>
        </p:nvGrpSpPr>
        <p:grpSpPr>
          <a:xfrm>
            <a:off x="-38100" y="274650"/>
            <a:ext cx="9220200" cy="228600"/>
            <a:chOff x="76200" y="3274700"/>
            <a:chExt cx="9220200" cy="228600"/>
          </a:xfrm>
        </p:grpSpPr>
        <p:sp>
          <p:nvSpPr>
            <p:cNvPr id="600" name="Google Shape;600;p55"/>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1" name="Google Shape;601;p55"/>
            <p:cNvGrpSpPr/>
            <p:nvPr/>
          </p:nvGrpSpPr>
          <p:grpSpPr>
            <a:xfrm>
              <a:off x="76200" y="3274700"/>
              <a:ext cx="9220200" cy="228600"/>
              <a:chOff x="-19050" y="4779650"/>
              <a:chExt cx="9220200" cy="228600"/>
            </a:xfrm>
          </p:grpSpPr>
          <p:sp>
            <p:nvSpPr>
              <p:cNvPr id="602" name="Google Shape;602;p55"/>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5"/>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04" name="Google Shape;604;p55"/>
          <p:cNvPicPr preferRelativeResize="0"/>
          <p:nvPr/>
        </p:nvPicPr>
        <p:blipFill>
          <a:blip r:embed="rId3">
            <a:alphaModFix/>
          </a:blip>
          <a:stretch>
            <a:fillRect/>
          </a:stretch>
        </p:blipFill>
        <p:spPr>
          <a:xfrm>
            <a:off x="2260408" y="1688526"/>
            <a:ext cx="4484867" cy="44806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610" name="Google Shape;610;p56"/>
          <p:cNvPicPr preferRelativeResize="0"/>
          <p:nvPr/>
        </p:nvPicPr>
        <p:blipFill>
          <a:blip r:embed="rId3">
            <a:alphaModFix/>
          </a:blip>
          <a:stretch>
            <a:fillRect/>
          </a:stretch>
        </p:blipFill>
        <p:spPr>
          <a:xfrm>
            <a:off x="5224300" y="1610832"/>
            <a:ext cx="3200399" cy="4810125"/>
          </a:xfrm>
          <a:prstGeom prst="rect">
            <a:avLst/>
          </a:prstGeom>
          <a:noFill/>
          <a:ln>
            <a:noFill/>
          </a:ln>
        </p:spPr>
      </p:pic>
      <p:pic>
        <p:nvPicPr>
          <p:cNvPr id="611" name="Google Shape;611;p56"/>
          <p:cNvPicPr preferRelativeResize="0"/>
          <p:nvPr/>
        </p:nvPicPr>
        <p:blipFill>
          <a:blip r:embed="rId4">
            <a:alphaModFix/>
          </a:blip>
          <a:stretch>
            <a:fillRect/>
          </a:stretch>
        </p:blipFill>
        <p:spPr>
          <a:xfrm>
            <a:off x="855344" y="1602788"/>
            <a:ext cx="3340207" cy="4787458"/>
          </a:xfrm>
          <a:prstGeom prst="rect">
            <a:avLst/>
          </a:prstGeom>
          <a:noFill/>
          <a:ln>
            <a:noFill/>
          </a:ln>
        </p:spPr>
      </p:pic>
      <p:sp>
        <p:nvSpPr>
          <p:cNvPr id="612" name="Google Shape;612;p56"/>
          <p:cNvSpPr txBox="1"/>
          <p:nvPr/>
        </p:nvSpPr>
        <p:spPr>
          <a:xfrm>
            <a:off x="4306350" y="5837400"/>
            <a:ext cx="8280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Photos by By Basir Seerat</a:t>
            </a:r>
            <a:endParaRPr sz="1100"/>
          </a:p>
        </p:txBody>
      </p:sp>
      <p:grpSp>
        <p:nvGrpSpPr>
          <p:cNvPr id="613" name="Google Shape;613;p56"/>
          <p:cNvGrpSpPr/>
          <p:nvPr/>
        </p:nvGrpSpPr>
        <p:grpSpPr>
          <a:xfrm>
            <a:off x="-38100" y="274650"/>
            <a:ext cx="9220200" cy="228600"/>
            <a:chOff x="76200" y="3274700"/>
            <a:chExt cx="9220200" cy="228600"/>
          </a:xfrm>
        </p:grpSpPr>
        <p:sp>
          <p:nvSpPr>
            <p:cNvPr id="614" name="Google Shape;614;p5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5" name="Google Shape;615;p56"/>
            <p:cNvGrpSpPr/>
            <p:nvPr/>
          </p:nvGrpSpPr>
          <p:grpSpPr>
            <a:xfrm>
              <a:off x="76200" y="3274700"/>
              <a:ext cx="9220200" cy="228600"/>
              <a:chOff x="-19050" y="4779650"/>
              <a:chExt cx="9220200" cy="228600"/>
            </a:xfrm>
          </p:grpSpPr>
          <p:sp>
            <p:nvSpPr>
              <p:cNvPr id="616" name="Google Shape;616;p5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2"/>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sp>
        <p:nvSpPr>
          <p:cNvPr id="66" name="Google Shape;66;p12"/>
          <p:cNvSpPr txBox="1"/>
          <p:nvPr>
            <p:ph idx="1" type="body"/>
          </p:nvPr>
        </p:nvSpPr>
        <p:spPr>
          <a:xfrm>
            <a:off x="457200" y="1600200"/>
            <a:ext cx="8229600" cy="496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67" name="Google Shape;67;p12"/>
          <p:cNvPicPr preferRelativeResize="0"/>
          <p:nvPr/>
        </p:nvPicPr>
        <p:blipFill>
          <a:blip r:embed="rId3">
            <a:alphaModFix/>
          </a:blip>
          <a:stretch>
            <a:fillRect/>
          </a:stretch>
        </p:blipFill>
        <p:spPr>
          <a:xfrm>
            <a:off x="1480422" y="1634438"/>
            <a:ext cx="6266553" cy="4174587"/>
          </a:xfrm>
          <a:prstGeom prst="rect">
            <a:avLst/>
          </a:prstGeom>
          <a:noFill/>
          <a:ln>
            <a:noFill/>
          </a:ln>
        </p:spPr>
      </p:pic>
      <p:sp>
        <p:nvSpPr>
          <p:cNvPr id="68" name="Google Shape;68;p12"/>
          <p:cNvSpPr txBox="1"/>
          <p:nvPr/>
        </p:nvSpPr>
        <p:spPr>
          <a:xfrm>
            <a:off x="766900" y="5809025"/>
            <a:ext cx="7527900" cy="71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solidFill>
                  <a:srgbClr val="333333"/>
                </a:solidFill>
                <a:highlight>
                  <a:srgbClr val="FFFFFF"/>
                </a:highlight>
                <a:latin typeface="Verdana"/>
                <a:ea typeface="Verdana"/>
                <a:cs typeface="Verdana"/>
                <a:sym typeface="Verdana"/>
              </a:rPr>
              <a:t>During the winter season Daikundi's Nili is covered in snow, but in spring it is covered in white almond tree flowers. Just one day after Nawroz (New Year), almond trees bloom. This picture was taken on 22 March 2010. Daykundi is famous for the best quality almonds.</a:t>
            </a:r>
            <a:endParaRPr sz="1100"/>
          </a:p>
          <a:p>
            <a:pPr indent="0" lvl="0" marL="0" rtl="0" algn="l">
              <a:spcBef>
                <a:spcPts val="0"/>
              </a:spcBef>
              <a:spcAft>
                <a:spcPts val="0"/>
              </a:spcAft>
              <a:buNone/>
            </a:pPr>
            <a:r>
              <a:t/>
            </a:r>
            <a:endParaRPr/>
          </a:p>
        </p:txBody>
      </p:sp>
      <p:grpSp>
        <p:nvGrpSpPr>
          <p:cNvPr id="69" name="Google Shape;69;p12"/>
          <p:cNvGrpSpPr/>
          <p:nvPr/>
        </p:nvGrpSpPr>
        <p:grpSpPr>
          <a:xfrm>
            <a:off x="-38100" y="274650"/>
            <a:ext cx="9220200" cy="228600"/>
            <a:chOff x="76200" y="3274700"/>
            <a:chExt cx="9220200" cy="228600"/>
          </a:xfrm>
        </p:grpSpPr>
        <p:sp>
          <p:nvSpPr>
            <p:cNvPr id="70" name="Google Shape;70;p1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 name="Google Shape;71;p12"/>
            <p:cNvGrpSpPr/>
            <p:nvPr/>
          </p:nvGrpSpPr>
          <p:grpSpPr>
            <a:xfrm>
              <a:off x="76200" y="3274700"/>
              <a:ext cx="9220200" cy="228600"/>
              <a:chOff x="-19050" y="4779650"/>
              <a:chExt cx="9220200" cy="228600"/>
            </a:xfrm>
          </p:grpSpPr>
          <p:sp>
            <p:nvSpPr>
              <p:cNvPr id="72" name="Google Shape;72;p1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5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623" name="Google Shape;623;p57"/>
          <p:cNvPicPr preferRelativeResize="0"/>
          <p:nvPr/>
        </p:nvPicPr>
        <p:blipFill>
          <a:blip r:embed="rId3">
            <a:alphaModFix/>
          </a:blip>
          <a:stretch>
            <a:fillRect/>
          </a:stretch>
        </p:blipFill>
        <p:spPr>
          <a:xfrm>
            <a:off x="1128487" y="1642238"/>
            <a:ext cx="6703080" cy="4473042"/>
          </a:xfrm>
          <a:prstGeom prst="rect">
            <a:avLst/>
          </a:prstGeom>
          <a:noFill/>
          <a:ln>
            <a:noFill/>
          </a:ln>
        </p:spPr>
      </p:pic>
      <p:sp>
        <p:nvSpPr>
          <p:cNvPr id="624" name="Google Shape;624;p57"/>
          <p:cNvSpPr txBox="1"/>
          <p:nvPr/>
        </p:nvSpPr>
        <p:spPr>
          <a:xfrm>
            <a:off x="3525950" y="6152800"/>
            <a:ext cx="2829600" cy="2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t>The Hazara insist on educating girls.       Photo by By Basir Seerat</a:t>
            </a:r>
            <a:endParaRPr sz="1100"/>
          </a:p>
          <a:p>
            <a:pPr indent="0" lvl="0" marL="0" rtl="0" algn="l">
              <a:spcBef>
                <a:spcPts val="0"/>
              </a:spcBef>
              <a:spcAft>
                <a:spcPts val="0"/>
              </a:spcAft>
              <a:buNone/>
            </a:pPr>
            <a:r>
              <a:t/>
            </a:r>
            <a:endParaRPr/>
          </a:p>
        </p:txBody>
      </p:sp>
      <p:grpSp>
        <p:nvGrpSpPr>
          <p:cNvPr id="625" name="Google Shape;625;p57"/>
          <p:cNvGrpSpPr/>
          <p:nvPr/>
        </p:nvGrpSpPr>
        <p:grpSpPr>
          <a:xfrm>
            <a:off x="-38100" y="274650"/>
            <a:ext cx="9220200" cy="228600"/>
            <a:chOff x="76200" y="3274700"/>
            <a:chExt cx="9220200" cy="228600"/>
          </a:xfrm>
        </p:grpSpPr>
        <p:sp>
          <p:nvSpPr>
            <p:cNvPr id="626" name="Google Shape;626;p5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7" name="Google Shape;627;p57"/>
            <p:cNvGrpSpPr/>
            <p:nvPr/>
          </p:nvGrpSpPr>
          <p:grpSpPr>
            <a:xfrm>
              <a:off x="76200" y="3274700"/>
              <a:ext cx="9220200" cy="228600"/>
              <a:chOff x="-19050" y="4779650"/>
              <a:chExt cx="9220200" cy="228600"/>
            </a:xfrm>
          </p:grpSpPr>
          <p:sp>
            <p:nvSpPr>
              <p:cNvPr id="628" name="Google Shape;628;p5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5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Face</a:t>
            </a:r>
            <a:endParaRPr/>
          </a:p>
        </p:txBody>
      </p:sp>
      <p:pic>
        <p:nvPicPr>
          <p:cNvPr id="635" name="Google Shape;635;p58"/>
          <p:cNvPicPr preferRelativeResize="0"/>
          <p:nvPr/>
        </p:nvPicPr>
        <p:blipFill>
          <a:blip r:embed="rId3">
            <a:alphaModFix/>
          </a:blip>
          <a:stretch>
            <a:fillRect/>
          </a:stretch>
        </p:blipFill>
        <p:spPr>
          <a:xfrm>
            <a:off x="1617006" y="1636963"/>
            <a:ext cx="6074538" cy="4555638"/>
          </a:xfrm>
          <a:prstGeom prst="rect">
            <a:avLst/>
          </a:prstGeom>
          <a:noFill/>
          <a:ln>
            <a:noFill/>
          </a:ln>
        </p:spPr>
      </p:pic>
      <p:sp>
        <p:nvSpPr>
          <p:cNvPr id="636" name="Google Shape;636;p58"/>
          <p:cNvSpPr txBox="1"/>
          <p:nvPr/>
        </p:nvSpPr>
        <p:spPr>
          <a:xfrm>
            <a:off x="2261025" y="6152825"/>
            <a:ext cx="4786500" cy="37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t>A school in Daikondi. Photo by Muhammad Raja</a:t>
            </a:r>
            <a:endParaRPr sz="1100"/>
          </a:p>
        </p:txBody>
      </p:sp>
      <p:grpSp>
        <p:nvGrpSpPr>
          <p:cNvPr id="637" name="Google Shape;637;p58"/>
          <p:cNvGrpSpPr/>
          <p:nvPr/>
        </p:nvGrpSpPr>
        <p:grpSpPr>
          <a:xfrm>
            <a:off x="-38100" y="274650"/>
            <a:ext cx="9220200" cy="228600"/>
            <a:chOff x="76200" y="3274700"/>
            <a:chExt cx="9220200" cy="228600"/>
          </a:xfrm>
        </p:grpSpPr>
        <p:sp>
          <p:nvSpPr>
            <p:cNvPr id="638" name="Google Shape;638;p5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9" name="Google Shape;639;p58"/>
            <p:cNvGrpSpPr/>
            <p:nvPr/>
          </p:nvGrpSpPr>
          <p:grpSpPr>
            <a:xfrm>
              <a:off x="76200" y="3274700"/>
              <a:ext cx="9220200" cy="228600"/>
              <a:chOff x="-19050" y="4779650"/>
              <a:chExt cx="9220200" cy="228600"/>
            </a:xfrm>
          </p:grpSpPr>
          <p:sp>
            <p:nvSpPr>
              <p:cNvPr id="640" name="Google Shape;640;p5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5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647" name="Google Shape;647;p59"/>
          <p:cNvSpPr txBox="1"/>
          <p:nvPr/>
        </p:nvSpPr>
        <p:spPr>
          <a:xfrm>
            <a:off x="457200" y="2755850"/>
            <a:ext cx="8229600" cy="3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333333"/>
                </a:solidFill>
                <a:highlight>
                  <a:srgbClr val="FFFFFF"/>
                </a:highlight>
                <a:latin typeface="Verdana"/>
                <a:ea typeface="Verdana"/>
                <a:cs typeface="Verdana"/>
                <a:sym typeface="Verdana"/>
              </a:rPr>
              <a:t>Convention on the Prevention and Punishment of the Crime of Genocide</a:t>
            </a:r>
            <a:endParaRPr b="1" sz="25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b="1" lang="en" sz="1000">
                <a:solidFill>
                  <a:srgbClr val="333333"/>
                </a:solidFill>
                <a:highlight>
                  <a:srgbClr val="FFFFFF"/>
                </a:highlight>
                <a:latin typeface="Verdana"/>
                <a:ea typeface="Verdana"/>
                <a:cs typeface="Verdana"/>
                <a:sym typeface="Verdana"/>
              </a:rPr>
              <a:t>Article II</a:t>
            </a:r>
            <a:endParaRPr b="1" sz="10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b="1" sz="10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b="1" lang="en" sz="1200">
                <a:solidFill>
                  <a:srgbClr val="333333"/>
                </a:solidFill>
                <a:highlight>
                  <a:srgbClr val="FFFFFF"/>
                </a:highlight>
                <a:latin typeface="Verdana"/>
                <a:ea typeface="Verdana"/>
                <a:cs typeface="Verdana"/>
                <a:sym typeface="Verdana"/>
              </a:rPr>
              <a:t>In the present Convention, genocide means any of the following acts committed with intent to destroy, in whole or in part, a national, ethnical, racial or religious group, as such:</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b="1" lang="en" sz="1200">
                <a:solidFill>
                  <a:srgbClr val="333333"/>
                </a:solidFill>
                <a:highlight>
                  <a:srgbClr val="FFFFFF"/>
                </a:highlight>
                <a:latin typeface="Verdana"/>
                <a:ea typeface="Verdana"/>
                <a:cs typeface="Verdana"/>
                <a:sym typeface="Verdana"/>
              </a:rPr>
              <a:t>(a) Killing members of the group;</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b="1" lang="en" sz="1200">
                <a:solidFill>
                  <a:srgbClr val="333333"/>
                </a:solidFill>
                <a:highlight>
                  <a:srgbClr val="FFFFFF"/>
                </a:highlight>
                <a:latin typeface="Verdana"/>
                <a:ea typeface="Verdana"/>
                <a:cs typeface="Verdana"/>
                <a:sym typeface="Verdana"/>
              </a:rPr>
              <a:t>(b) Causing serious bodily or mental harm to members of the group;</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b="1" lang="en" sz="1200">
                <a:solidFill>
                  <a:srgbClr val="333333"/>
                </a:solidFill>
                <a:highlight>
                  <a:srgbClr val="FFFFFF"/>
                </a:highlight>
                <a:latin typeface="Verdana"/>
                <a:ea typeface="Verdana"/>
                <a:cs typeface="Verdana"/>
                <a:sym typeface="Verdana"/>
              </a:rPr>
              <a:t>(c) Deliberately inflicting on the group conditions of life calculated to bring about its physical destruction in whole or in part;</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b="1" lang="en" sz="1200">
                <a:solidFill>
                  <a:srgbClr val="333333"/>
                </a:solidFill>
                <a:highlight>
                  <a:srgbClr val="FFFFFF"/>
                </a:highlight>
                <a:latin typeface="Verdana"/>
                <a:ea typeface="Verdana"/>
                <a:cs typeface="Verdana"/>
                <a:sym typeface="Verdana"/>
              </a:rPr>
              <a:t>(d) Imposing measures intended to prevent births within the group;</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b="1" lang="en" sz="1200">
                <a:solidFill>
                  <a:srgbClr val="333333"/>
                </a:solidFill>
                <a:highlight>
                  <a:srgbClr val="FFFFFF"/>
                </a:highlight>
                <a:latin typeface="Verdana"/>
                <a:ea typeface="Verdana"/>
                <a:cs typeface="Verdana"/>
                <a:sym typeface="Verdana"/>
              </a:rPr>
              <a:t>(e) Forcibly transferring children of the group to another group.</a:t>
            </a:r>
            <a:endParaRPr b="1" sz="12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b="1" sz="1000">
              <a:solidFill>
                <a:srgbClr val="333333"/>
              </a:solidFill>
              <a:highlight>
                <a:srgbClr val="FFFFFF"/>
              </a:highlight>
              <a:latin typeface="Verdana"/>
              <a:ea typeface="Verdana"/>
              <a:cs typeface="Verdana"/>
              <a:sym typeface="Verdana"/>
            </a:endParaRPr>
          </a:p>
        </p:txBody>
      </p:sp>
      <p:grpSp>
        <p:nvGrpSpPr>
          <p:cNvPr id="648" name="Google Shape;648;p59"/>
          <p:cNvGrpSpPr/>
          <p:nvPr/>
        </p:nvGrpSpPr>
        <p:grpSpPr>
          <a:xfrm>
            <a:off x="-38100" y="274650"/>
            <a:ext cx="9220200" cy="228600"/>
            <a:chOff x="76200" y="3274700"/>
            <a:chExt cx="9220200" cy="228600"/>
          </a:xfrm>
        </p:grpSpPr>
        <p:sp>
          <p:nvSpPr>
            <p:cNvPr id="649" name="Google Shape;649;p59"/>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0" name="Google Shape;650;p59"/>
            <p:cNvGrpSpPr/>
            <p:nvPr/>
          </p:nvGrpSpPr>
          <p:grpSpPr>
            <a:xfrm>
              <a:off x="76200" y="3274700"/>
              <a:ext cx="9220200" cy="228600"/>
              <a:chOff x="-19050" y="4779650"/>
              <a:chExt cx="9220200" cy="228600"/>
            </a:xfrm>
          </p:grpSpPr>
          <p:sp>
            <p:nvSpPr>
              <p:cNvPr id="651" name="Google Shape;651;p59"/>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9"/>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53" name="Google Shape;653;p59"/>
          <p:cNvPicPr preferRelativeResize="0"/>
          <p:nvPr/>
        </p:nvPicPr>
        <p:blipFill>
          <a:blip r:embed="rId3">
            <a:alphaModFix/>
          </a:blip>
          <a:stretch>
            <a:fillRect/>
          </a:stretch>
        </p:blipFill>
        <p:spPr>
          <a:xfrm>
            <a:off x="3422325" y="1590675"/>
            <a:ext cx="1695450" cy="12699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6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659" name="Google Shape;659;p60"/>
          <p:cNvPicPr preferRelativeResize="0"/>
          <p:nvPr/>
        </p:nvPicPr>
        <p:blipFill>
          <a:blip r:embed="rId3">
            <a:alphaModFix/>
          </a:blip>
          <a:stretch>
            <a:fillRect/>
          </a:stretch>
        </p:blipFill>
        <p:spPr>
          <a:xfrm>
            <a:off x="900113" y="1704550"/>
            <a:ext cx="7343775" cy="3695700"/>
          </a:xfrm>
          <a:prstGeom prst="rect">
            <a:avLst/>
          </a:prstGeom>
          <a:noFill/>
          <a:ln>
            <a:noFill/>
          </a:ln>
        </p:spPr>
      </p:pic>
      <p:sp>
        <p:nvSpPr>
          <p:cNvPr id="660" name="Google Shape;660;p60"/>
          <p:cNvSpPr txBox="1"/>
          <p:nvPr/>
        </p:nvSpPr>
        <p:spPr>
          <a:xfrm>
            <a:off x="1544100" y="5500500"/>
            <a:ext cx="6055800" cy="8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Hawke's Bay Herald, Volume XXVIII, Issue 9508, 20 October 1893, Page 2 INDIA.  </a:t>
            </a:r>
            <a:br>
              <a:rPr lang="en" sz="1000">
                <a:solidFill>
                  <a:srgbClr val="333333"/>
                </a:solidFill>
                <a:highlight>
                  <a:srgbClr val="FFFFFF"/>
                </a:highlight>
                <a:latin typeface="Verdana"/>
                <a:ea typeface="Verdana"/>
                <a:cs typeface="Verdana"/>
                <a:sym typeface="Verdana"/>
              </a:rPr>
            </a:br>
            <a:r>
              <a:rPr b="1" lang="en" sz="1000">
                <a:solidFill>
                  <a:srgbClr val="333333"/>
                </a:solidFill>
                <a:highlight>
                  <a:srgbClr val="FFFFFF"/>
                </a:highlight>
                <a:latin typeface="Verdana"/>
                <a:ea typeface="Verdana"/>
                <a:cs typeface="Verdana"/>
                <a:sym typeface="Verdana"/>
              </a:rPr>
              <a:t>"CALCUTTA, October 19. It is reported that the Ameer of Afghanistan has sold 10,000 Hazara captives to pay the expenses Incurred in suppressing the revolt."</a:t>
            </a:r>
            <a:endParaRPr b="1"/>
          </a:p>
        </p:txBody>
      </p:sp>
      <p:grpSp>
        <p:nvGrpSpPr>
          <p:cNvPr id="661" name="Google Shape;661;p60"/>
          <p:cNvGrpSpPr/>
          <p:nvPr/>
        </p:nvGrpSpPr>
        <p:grpSpPr>
          <a:xfrm>
            <a:off x="-38100" y="274650"/>
            <a:ext cx="9220200" cy="228600"/>
            <a:chOff x="76200" y="3274700"/>
            <a:chExt cx="9220200" cy="228600"/>
          </a:xfrm>
        </p:grpSpPr>
        <p:sp>
          <p:nvSpPr>
            <p:cNvPr id="662" name="Google Shape;662;p60"/>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3" name="Google Shape;663;p60"/>
            <p:cNvGrpSpPr/>
            <p:nvPr/>
          </p:nvGrpSpPr>
          <p:grpSpPr>
            <a:xfrm>
              <a:off x="76200" y="3274700"/>
              <a:ext cx="9220200" cy="228600"/>
              <a:chOff x="-19050" y="4779650"/>
              <a:chExt cx="9220200" cy="228600"/>
            </a:xfrm>
          </p:grpSpPr>
          <p:sp>
            <p:nvSpPr>
              <p:cNvPr id="664" name="Google Shape;664;p60"/>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0"/>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6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671" name="Google Shape;671;p61"/>
          <p:cNvPicPr preferRelativeResize="0"/>
          <p:nvPr/>
        </p:nvPicPr>
        <p:blipFill>
          <a:blip r:embed="rId3">
            <a:alphaModFix/>
          </a:blip>
          <a:stretch>
            <a:fillRect/>
          </a:stretch>
        </p:blipFill>
        <p:spPr>
          <a:xfrm>
            <a:off x="767997" y="2117775"/>
            <a:ext cx="7272499" cy="4065135"/>
          </a:xfrm>
          <a:prstGeom prst="rect">
            <a:avLst/>
          </a:prstGeom>
          <a:noFill/>
          <a:ln>
            <a:noFill/>
          </a:ln>
        </p:spPr>
      </p:pic>
      <p:pic>
        <p:nvPicPr>
          <p:cNvPr id="672" name="Google Shape;672;p61"/>
          <p:cNvPicPr preferRelativeResize="0"/>
          <p:nvPr/>
        </p:nvPicPr>
        <p:blipFill>
          <a:blip r:embed="rId4">
            <a:alphaModFix/>
          </a:blip>
          <a:stretch>
            <a:fillRect/>
          </a:stretch>
        </p:blipFill>
        <p:spPr>
          <a:xfrm>
            <a:off x="976113" y="1721125"/>
            <a:ext cx="6856268" cy="437315"/>
          </a:xfrm>
          <a:prstGeom prst="rect">
            <a:avLst/>
          </a:prstGeom>
          <a:noFill/>
          <a:ln>
            <a:noFill/>
          </a:ln>
        </p:spPr>
      </p:pic>
      <p:sp>
        <p:nvSpPr>
          <p:cNvPr id="673" name="Google Shape;673;p61"/>
          <p:cNvSpPr txBox="1"/>
          <p:nvPr/>
        </p:nvSpPr>
        <p:spPr>
          <a:xfrm>
            <a:off x="2706175" y="6047050"/>
            <a:ext cx="5385900" cy="3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Thames Star, Volume XXIII, Issue 7241, 20 July 1892, Page 2</a:t>
            </a:r>
            <a:endParaRPr/>
          </a:p>
        </p:txBody>
      </p:sp>
      <p:grpSp>
        <p:nvGrpSpPr>
          <p:cNvPr id="674" name="Google Shape;674;p61"/>
          <p:cNvGrpSpPr/>
          <p:nvPr/>
        </p:nvGrpSpPr>
        <p:grpSpPr>
          <a:xfrm>
            <a:off x="-38100" y="274650"/>
            <a:ext cx="9220200" cy="228600"/>
            <a:chOff x="76200" y="3274700"/>
            <a:chExt cx="9220200" cy="228600"/>
          </a:xfrm>
        </p:grpSpPr>
        <p:sp>
          <p:nvSpPr>
            <p:cNvPr id="675" name="Google Shape;675;p61"/>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6" name="Google Shape;676;p61"/>
            <p:cNvGrpSpPr/>
            <p:nvPr/>
          </p:nvGrpSpPr>
          <p:grpSpPr>
            <a:xfrm>
              <a:off x="76200" y="3274700"/>
              <a:ext cx="9220200" cy="228600"/>
              <a:chOff x="-19050" y="4779650"/>
              <a:chExt cx="9220200" cy="228600"/>
            </a:xfrm>
          </p:grpSpPr>
          <p:sp>
            <p:nvSpPr>
              <p:cNvPr id="677" name="Google Shape;677;p61"/>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1"/>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62"/>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684" name="Google Shape;684;p62"/>
          <p:cNvPicPr preferRelativeResize="0"/>
          <p:nvPr/>
        </p:nvPicPr>
        <p:blipFill>
          <a:blip r:embed="rId3">
            <a:alphaModFix/>
          </a:blip>
          <a:stretch>
            <a:fillRect/>
          </a:stretch>
        </p:blipFill>
        <p:spPr>
          <a:xfrm>
            <a:off x="1135213" y="1600200"/>
            <a:ext cx="5063547" cy="4013834"/>
          </a:xfrm>
          <a:prstGeom prst="rect">
            <a:avLst/>
          </a:prstGeom>
          <a:noFill/>
          <a:ln>
            <a:noFill/>
          </a:ln>
        </p:spPr>
      </p:pic>
      <p:sp>
        <p:nvSpPr>
          <p:cNvPr id="685" name="Google Shape;685;p62"/>
          <p:cNvSpPr txBox="1"/>
          <p:nvPr/>
        </p:nvSpPr>
        <p:spPr>
          <a:xfrm>
            <a:off x="1004900" y="5976500"/>
            <a:ext cx="5535900" cy="40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highlight>
                  <a:srgbClr val="FFFFFF"/>
                </a:highlight>
                <a:latin typeface="Verdana"/>
                <a:ea typeface="Verdana"/>
                <a:cs typeface="Verdana"/>
                <a:sym typeface="Verdana"/>
              </a:rPr>
              <a:t>Manawatu Herald , 23 July 1892, Page 2</a:t>
            </a:r>
            <a:endParaRPr/>
          </a:p>
        </p:txBody>
      </p:sp>
      <p:grpSp>
        <p:nvGrpSpPr>
          <p:cNvPr id="686" name="Google Shape;686;p62"/>
          <p:cNvGrpSpPr/>
          <p:nvPr/>
        </p:nvGrpSpPr>
        <p:grpSpPr>
          <a:xfrm>
            <a:off x="-38100" y="274650"/>
            <a:ext cx="9220200" cy="228600"/>
            <a:chOff x="76200" y="3274700"/>
            <a:chExt cx="9220200" cy="228600"/>
          </a:xfrm>
        </p:grpSpPr>
        <p:sp>
          <p:nvSpPr>
            <p:cNvPr id="687" name="Google Shape;687;p6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8" name="Google Shape;688;p62"/>
            <p:cNvGrpSpPr/>
            <p:nvPr/>
          </p:nvGrpSpPr>
          <p:grpSpPr>
            <a:xfrm>
              <a:off x="76200" y="3274700"/>
              <a:ext cx="9220200" cy="228600"/>
              <a:chOff x="-19050" y="4779650"/>
              <a:chExt cx="9220200" cy="228600"/>
            </a:xfrm>
          </p:grpSpPr>
          <p:sp>
            <p:nvSpPr>
              <p:cNvPr id="689" name="Google Shape;689;p6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6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63"/>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696" name="Google Shape;696;p63"/>
          <p:cNvPicPr preferRelativeResize="0"/>
          <p:nvPr/>
        </p:nvPicPr>
        <p:blipFill>
          <a:blip r:embed="rId3">
            <a:alphaModFix/>
          </a:blip>
          <a:stretch>
            <a:fillRect/>
          </a:stretch>
        </p:blipFill>
        <p:spPr>
          <a:xfrm>
            <a:off x="1911473" y="1600200"/>
            <a:ext cx="6775328" cy="4941393"/>
          </a:xfrm>
          <a:prstGeom prst="rect">
            <a:avLst/>
          </a:prstGeom>
          <a:noFill/>
          <a:ln>
            <a:noFill/>
          </a:ln>
        </p:spPr>
      </p:pic>
      <p:sp>
        <p:nvSpPr>
          <p:cNvPr id="697" name="Google Shape;697;p63"/>
          <p:cNvSpPr txBox="1"/>
          <p:nvPr/>
        </p:nvSpPr>
        <p:spPr>
          <a:xfrm>
            <a:off x="581775" y="1674850"/>
            <a:ext cx="1269300" cy="29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222222"/>
                </a:solidFill>
                <a:highlight>
                  <a:srgbClr val="FFFFFF"/>
                </a:highlight>
                <a:latin typeface="Times New Roman"/>
                <a:ea typeface="Times New Roman"/>
                <a:cs typeface="Times New Roman"/>
                <a:sym typeface="Times New Roman"/>
              </a:rPr>
              <a:t>THE AMIR OF AFGHANISTAN CONDEMNING TO DEATH </a:t>
            </a:r>
            <a:r>
              <a:rPr b="1" lang="en" sz="1100">
                <a:highlight>
                  <a:srgbClr val="FFFFFF"/>
                </a:highlight>
                <a:latin typeface="Times New Roman"/>
                <a:ea typeface="Times New Roman"/>
                <a:cs typeface="Times New Roman"/>
                <a:sym typeface="Times New Roman"/>
              </a:rPr>
              <a:t>HAZARA PRISONERS OF WAR</a:t>
            </a:r>
            <a:r>
              <a:rPr b="1" lang="en" sz="1200">
                <a:solidFill>
                  <a:srgbClr val="222222"/>
                </a:solidFill>
                <a:highlight>
                  <a:srgbClr val="FFFFFF"/>
                </a:highlight>
                <a:latin typeface="Times New Roman"/>
                <a:ea typeface="Times New Roman"/>
                <a:cs typeface="Times New Roman"/>
                <a:sym typeface="Times New Roman"/>
              </a:rPr>
              <a:t> . </a:t>
            </a:r>
            <a:endParaRPr b="1" sz="12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i="1" lang="en" sz="1200">
                <a:solidFill>
                  <a:srgbClr val="222222"/>
                </a:solidFill>
                <a:highlight>
                  <a:srgbClr val="FFFFFF"/>
                </a:highlight>
                <a:latin typeface="Times New Roman"/>
                <a:ea typeface="Times New Roman"/>
                <a:cs typeface="Times New Roman"/>
                <a:sym typeface="Times New Roman"/>
              </a:rPr>
              <a:t>The </a:t>
            </a:r>
            <a:r>
              <a:rPr i="1" lang="en" sz="1200">
                <a:highlight>
                  <a:srgbClr val="FFFFFF"/>
                </a:highlight>
                <a:latin typeface="Times New Roman"/>
                <a:ea typeface="Times New Roman"/>
                <a:cs typeface="Times New Roman"/>
                <a:sym typeface="Times New Roman"/>
              </a:rPr>
              <a:t>Graphic</a:t>
            </a:r>
            <a:r>
              <a:rPr i="1" lang="en" sz="1200">
                <a:solidFill>
                  <a:srgbClr val="222222"/>
                </a:solidFill>
                <a:highlight>
                  <a:srgbClr val="FFFFFF"/>
                </a:highlight>
                <a:latin typeface="Times New Roman"/>
                <a:ea typeface="Times New Roman"/>
                <a:cs typeface="Times New Roman"/>
                <a:sym typeface="Times New Roman"/>
              </a:rPr>
              <a:t> (London, England), Saturday, November 4, 1893</a:t>
            </a:r>
            <a:endParaRPr i="1" sz="1200">
              <a:latin typeface="Times New Roman"/>
              <a:ea typeface="Times New Roman"/>
              <a:cs typeface="Times New Roman"/>
              <a:sym typeface="Times New Roman"/>
            </a:endParaRPr>
          </a:p>
        </p:txBody>
      </p:sp>
      <p:grpSp>
        <p:nvGrpSpPr>
          <p:cNvPr id="698" name="Google Shape;698;p63"/>
          <p:cNvGrpSpPr/>
          <p:nvPr/>
        </p:nvGrpSpPr>
        <p:grpSpPr>
          <a:xfrm>
            <a:off x="-38100" y="274650"/>
            <a:ext cx="9220200" cy="228600"/>
            <a:chOff x="76200" y="3274700"/>
            <a:chExt cx="9220200" cy="228600"/>
          </a:xfrm>
        </p:grpSpPr>
        <p:sp>
          <p:nvSpPr>
            <p:cNvPr id="699" name="Google Shape;699;p6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0" name="Google Shape;700;p63"/>
            <p:cNvGrpSpPr/>
            <p:nvPr/>
          </p:nvGrpSpPr>
          <p:grpSpPr>
            <a:xfrm>
              <a:off x="76200" y="3274700"/>
              <a:ext cx="9220200" cy="228600"/>
              <a:chOff x="-19050" y="4779650"/>
              <a:chExt cx="9220200" cy="228600"/>
            </a:xfrm>
          </p:grpSpPr>
          <p:sp>
            <p:nvSpPr>
              <p:cNvPr id="701" name="Google Shape;701;p6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6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4"/>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708" name="Google Shape;708;p64"/>
          <p:cNvPicPr preferRelativeResize="0"/>
          <p:nvPr/>
        </p:nvPicPr>
        <p:blipFill>
          <a:blip r:embed="rId3">
            <a:alphaModFix/>
          </a:blip>
          <a:stretch>
            <a:fillRect/>
          </a:stretch>
        </p:blipFill>
        <p:spPr>
          <a:xfrm>
            <a:off x="500600" y="1647988"/>
            <a:ext cx="6498179" cy="4698423"/>
          </a:xfrm>
          <a:prstGeom prst="rect">
            <a:avLst/>
          </a:prstGeom>
          <a:noFill/>
          <a:ln>
            <a:noFill/>
          </a:ln>
        </p:spPr>
      </p:pic>
      <p:sp>
        <p:nvSpPr>
          <p:cNvPr id="709" name="Google Shape;709;p64"/>
          <p:cNvSpPr txBox="1"/>
          <p:nvPr/>
        </p:nvSpPr>
        <p:spPr>
          <a:xfrm>
            <a:off x="7166560" y="5451699"/>
            <a:ext cx="1481100" cy="8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highlight>
                  <a:srgbClr val="FFFFFF"/>
                </a:highlight>
                <a:latin typeface="Times New Roman"/>
                <a:ea typeface="Times New Roman"/>
                <a:cs typeface="Times New Roman"/>
                <a:sym typeface="Times New Roman"/>
              </a:rPr>
              <a:t>Hawke's Bay Herald, Volume XXVII, Issue 9128, 11 August 1892, Page 3</a:t>
            </a:r>
            <a:endParaRPr i="1" sz="1200">
              <a:latin typeface="Times New Roman"/>
              <a:ea typeface="Times New Roman"/>
              <a:cs typeface="Times New Roman"/>
              <a:sym typeface="Times New Roman"/>
            </a:endParaRPr>
          </a:p>
        </p:txBody>
      </p:sp>
      <p:sp>
        <p:nvSpPr>
          <p:cNvPr id="710" name="Google Shape;710;p64"/>
          <p:cNvSpPr txBox="1"/>
          <p:nvPr/>
        </p:nvSpPr>
        <p:spPr>
          <a:xfrm>
            <a:off x="7325200" y="1956900"/>
            <a:ext cx="1198800" cy="270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Hazara</a:t>
            </a:r>
            <a:endParaRPr sz="2400"/>
          </a:p>
          <a:p>
            <a:pPr indent="0" lvl="0" marL="0" rtl="0" algn="ctr">
              <a:spcBef>
                <a:spcPts val="0"/>
              </a:spcBef>
              <a:spcAft>
                <a:spcPts val="0"/>
              </a:spcAft>
              <a:buNone/>
            </a:pPr>
            <a:r>
              <a:rPr lang="en" sz="2400"/>
              <a:t>Land</a:t>
            </a:r>
            <a:endParaRPr sz="2400"/>
          </a:p>
          <a:p>
            <a:pPr indent="0" lvl="0" marL="0" rtl="0" algn="ctr">
              <a:spcBef>
                <a:spcPts val="0"/>
              </a:spcBef>
              <a:spcAft>
                <a:spcPts val="0"/>
              </a:spcAft>
              <a:buNone/>
            </a:pPr>
            <a:r>
              <a:rPr lang="en" sz="4800"/>
              <a:t>1</a:t>
            </a:r>
            <a:endParaRPr sz="4800"/>
          </a:p>
          <a:p>
            <a:pPr indent="0" lvl="0" marL="0" rtl="0" algn="ctr">
              <a:spcBef>
                <a:spcPts val="0"/>
              </a:spcBef>
              <a:spcAft>
                <a:spcPts val="0"/>
              </a:spcAft>
              <a:buNone/>
            </a:pPr>
            <a:r>
              <a:rPr lang="en" sz="4800"/>
              <a:t>8</a:t>
            </a:r>
            <a:endParaRPr sz="4800"/>
          </a:p>
          <a:p>
            <a:pPr indent="0" lvl="0" marL="0" rtl="0" algn="ctr">
              <a:spcBef>
                <a:spcPts val="0"/>
              </a:spcBef>
              <a:spcAft>
                <a:spcPts val="0"/>
              </a:spcAft>
              <a:buNone/>
            </a:pPr>
            <a:r>
              <a:rPr lang="en" sz="4800"/>
              <a:t>9</a:t>
            </a:r>
            <a:endParaRPr sz="4800"/>
          </a:p>
          <a:p>
            <a:pPr indent="0" lvl="0" marL="0" rtl="0" algn="ctr">
              <a:spcBef>
                <a:spcPts val="0"/>
              </a:spcBef>
              <a:spcAft>
                <a:spcPts val="0"/>
              </a:spcAft>
              <a:buNone/>
            </a:pPr>
            <a:r>
              <a:rPr lang="en" sz="4800"/>
              <a:t>2</a:t>
            </a:r>
            <a:endParaRPr sz="4800"/>
          </a:p>
        </p:txBody>
      </p:sp>
      <p:sp>
        <p:nvSpPr>
          <p:cNvPr id="711" name="Google Shape;711;p64"/>
          <p:cNvSpPr txBox="1"/>
          <p:nvPr/>
        </p:nvSpPr>
        <p:spPr>
          <a:xfrm rot="-255958">
            <a:off x="1567965" y="6058208"/>
            <a:ext cx="5174336" cy="399827"/>
          </a:xfrm>
          <a:prstGeom prst="rect">
            <a:avLst/>
          </a:prstGeom>
          <a:solidFill>
            <a:srgbClr val="980000"/>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Verdana"/>
                <a:ea typeface="Verdana"/>
                <a:cs typeface="Verdana"/>
                <a:sym typeface="Verdana"/>
              </a:rPr>
              <a:t>Pashtun Kuchi attacks from 19th to 21th century </a:t>
            </a:r>
            <a:endParaRPr b="1">
              <a:solidFill>
                <a:schemeClr val="lt1"/>
              </a:solidFill>
              <a:latin typeface="Verdana"/>
              <a:ea typeface="Verdana"/>
              <a:cs typeface="Verdana"/>
              <a:sym typeface="Verdana"/>
            </a:endParaRPr>
          </a:p>
        </p:txBody>
      </p:sp>
      <p:grpSp>
        <p:nvGrpSpPr>
          <p:cNvPr id="712" name="Google Shape;712;p64"/>
          <p:cNvGrpSpPr/>
          <p:nvPr/>
        </p:nvGrpSpPr>
        <p:grpSpPr>
          <a:xfrm>
            <a:off x="-38100" y="274650"/>
            <a:ext cx="9220200" cy="228600"/>
            <a:chOff x="76200" y="3274700"/>
            <a:chExt cx="9220200" cy="228600"/>
          </a:xfrm>
        </p:grpSpPr>
        <p:sp>
          <p:nvSpPr>
            <p:cNvPr id="713" name="Google Shape;713;p6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 name="Google Shape;714;p64"/>
            <p:cNvGrpSpPr/>
            <p:nvPr/>
          </p:nvGrpSpPr>
          <p:grpSpPr>
            <a:xfrm>
              <a:off x="76200" y="3274700"/>
              <a:ext cx="9220200" cy="228600"/>
              <a:chOff x="-19050" y="4779650"/>
              <a:chExt cx="9220200" cy="228600"/>
            </a:xfrm>
          </p:grpSpPr>
          <p:sp>
            <p:nvSpPr>
              <p:cNvPr id="715" name="Google Shape;715;p6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6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65"/>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722" name="Google Shape;722;p65"/>
          <p:cNvPicPr preferRelativeResize="0"/>
          <p:nvPr/>
        </p:nvPicPr>
        <p:blipFill>
          <a:blip r:embed="rId3">
            <a:alphaModFix/>
          </a:blip>
          <a:stretch>
            <a:fillRect/>
          </a:stretch>
        </p:blipFill>
        <p:spPr>
          <a:xfrm>
            <a:off x="457200" y="1563713"/>
            <a:ext cx="6579212" cy="4937557"/>
          </a:xfrm>
          <a:prstGeom prst="rect">
            <a:avLst/>
          </a:prstGeom>
          <a:noFill/>
          <a:ln>
            <a:noFill/>
          </a:ln>
        </p:spPr>
      </p:pic>
      <p:sp>
        <p:nvSpPr>
          <p:cNvPr id="723" name="Google Shape;723;p65"/>
          <p:cNvSpPr txBox="1"/>
          <p:nvPr/>
        </p:nvSpPr>
        <p:spPr>
          <a:xfrm>
            <a:off x="7036413" y="1563713"/>
            <a:ext cx="1630800" cy="49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Kuchi-Pashtun attack  Hazaras, looting, burning Hazara homes and claiming Hazara land based on Pashtun Ameer's Farman.</a:t>
            </a:r>
            <a:endParaRPr sz="1200"/>
          </a:p>
          <a:p>
            <a:pPr indent="0" lvl="0" marL="0" rtl="0" algn="ctr">
              <a:spcBef>
                <a:spcPts val="0"/>
              </a:spcBef>
              <a:spcAft>
                <a:spcPts val="0"/>
              </a:spcAft>
              <a:buNone/>
            </a:pPr>
            <a:r>
              <a:rPr lang="en" sz="6000"/>
              <a:t>2</a:t>
            </a:r>
            <a:endParaRPr sz="6000"/>
          </a:p>
          <a:p>
            <a:pPr indent="0" lvl="0" marL="0" rtl="0" algn="ctr">
              <a:spcBef>
                <a:spcPts val="0"/>
              </a:spcBef>
              <a:spcAft>
                <a:spcPts val="0"/>
              </a:spcAft>
              <a:buNone/>
            </a:pPr>
            <a:r>
              <a:rPr lang="en" sz="6000"/>
              <a:t>0</a:t>
            </a:r>
            <a:endParaRPr sz="6000"/>
          </a:p>
          <a:p>
            <a:pPr indent="0" lvl="0" marL="0" rtl="0" algn="ctr">
              <a:spcBef>
                <a:spcPts val="0"/>
              </a:spcBef>
              <a:spcAft>
                <a:spcPts val="0"/>
              </a:spcAft>
              <a:buNone/>
            </a:pPr>
            <a:r>
              <a:rPr lang="en" sz="6000"/>
              <a:t>0</a:t>
            </a:r>
            <a:endParaRPr sz="6000"/>
          </a:p>
          <a:p>
            <a:pPr indent="0" lvl="0" marL="0" rtl="0" algn="ctr">
              <a:spcBef>
                <a:spcPts val="0"/>
              </a:spcBef>
              <a:spcAft>
                <a:spcPts val="0"/>
              </a:spcAft>
              <a:buNone/>
            </a:pPr>
            <a:r>
              <a:rPr lang="en" sz="6000"/>
              <a:t>7</a:t>
            </a:r>
            <a:endParaRPr sz="6000"/>
          </a:p>
        </p:txBody>
      </p:sp>
      <p:sp>
        <p:nvSpPr>
          <p:cNvPr id="724" name="Google Shape;724;p65"/>
          <p:cNvSpPr txBox="1"/>
          <p:nvPr/>
        </p:nvSpPr>
        <p:spPr>
          <a:xfrm rot="-255958">
            <a:off x="1567965" y="6058208"/>
            <a:ext cx="5174336" cy="399827"/>
          </a:xfrm>
          <a:prstGeom prst="rect">
            <a:avLst/>
          </a:prstGeom>
          <a:solidFill>
            <a:srgbClr val="980000"/>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Verdana"/>
                <a:ea typeface="Verdana"/>
                <a:cs typeface="Verdana"/>
                <a:sym typeface="Verdana"/>
              </a:rPr>
              <a:t>Pashtun Kuchi attacks from 19th to 21th century </a:t>
            </a:r>
            <a:endParaRPr b="1">
              <a:solidFill>
                <a:schemeClr val="lt1"/>
              </a:solidFill>
              <a:latin typeface="Verdana"/>
              <a:ea typeface="Verdana"/>
              <a:cs typeface="Verdana"/>
              <a:sym typeface="Verdana"/>
            </a:endParaRPr>
          </a:p>
        </p:txBody>
      </p:sp>
      <p:grpSp>
        <p:nvGrpSpPr>
          <p:cNvPr id="725" name="Google Shape;725;p65"/>
          <p:cNvGrpSpPr/>
          <p:nvPr/>
        </p:nvGrpSpPr>
        <p:grpSpPr>
          <a:xfrm>
            <a:off x="-38100" y="274650"/>
            <a:ext cx="9220200" cy="228600"/>
            <a:chOff x="76200" y="3274700"/>
            <a:chExt cx="9220200" cy="228600"/>
          </a:xfrm>
        </p:grpSpPr>
        <p:sp>
          <p:nvSpPr>
            <p:cNvPr id="726" name="Google Shape;726;p65"/>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7" name="Google Shape;727;p65"/>
            <p:cNvGrpSpPr/>
            <p:nvPr/>
          </p:nvGrpSpPr>
          <p:grpSpPr>
            <a:xfrm>
              <a:off x="76200" y="3274700"/>
              <a:ext cx="9220200" cy="228600"/>
              <a:chOff x="-19050" y="4779650"/>
              <a:chExt cx="9220200" cy="228600"/>
            </a:xfrm>
          </p:grpSpPr>
          <p:sp>
            <p:nvSpPr>
              <p:cNvPr id="728" name="Google Shape;728;p65"/>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65"/>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6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735" name="Google Shape;735;p66">
            <a:hlinkClick r:id="rId3"/>
          </p:cNvPr>
          <p:cNvPicPr preferRelativeResize="0"/>
          <p:nvPr/>
        </p:nvPicPr>
        <p:blipFill>
          <a:blip r:embed="rId4">
            <a:alphaModFix/>
          </a:blip>
          <a:stretch>
            <a:fillRect/>
          </a:stretch>
        </p:blipFill>
        <p:spPr>
          <a:xfrm>
            <a:off x="4066625" y="1600200"/>
            <a:ext cx="4572000" cy="3429000"/>
          </a:xfrm>
          <a:prstGeom prst="rect">
            <a:avLst/>
          </a:prstGeom>
          <a:noFill/>
          <a:ln>
            <a:noFill/>
          </a:ln>
        </p:spPr>
      </p:pic>
      <p:sp>
        <p:nvSpPr>
          <p:cNvPr id="736" name="Google Shape;736;p66"/>
          <p:cNvSpPr txBox="1"/>
          <p:nvPr/>
        </p:nvSpPr>
        <p:spPr>
          <a:xfrm>
            <a:off x="492475" y="1600200"/>
            <a:ext cx="35790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rPr>
              <a:t>Hazara homes in Behsood looted; Afghan Army stands by chatting with looters</a:t>
            </a:r>
            <a:endParaRPr sz="1000">
              <a:solidFill>
                <a:srgbClr val="333333"/>
              </a:solidFill>
              <a:highlight>
                <a:srgbClr val="FFFFFF"/>
              </a:highlight>
            </a:endParaRPr>
          </a:p>
          <a:p>
            <a:pPr indent="0" lvl="0" marL="0" rtl="0" algn="l">
              <a:spcBef>
                <a:spcPts val="0"/>
              </a:spcBef>
              <a:spcAft>
                <a:spcPts val="0"/>
              </a:spcAft>
              <a:buNone/>
            </a:pPr>
            <a:r>
              <a:t/>
            </a:r>
            <a:endParaRPr sz="1000">
              <a:solidFill>
                <a:srgbClr val="333333"/>
              </a:solidFill>
              <a:highlight>
                <a:srgbClr val="FFFFFF"/>
              </a:highlight>
            </a:endParaRPr>
          </a:p>
          <a:p>
            <a:pPr indent="0" lvl="0" marL="0" rtl="0" algn="l">
              <a:spcBef>
                <a:spcPts val="0"/>
              </a:spcBef>
              <a:spcAft>
                <a:spcPts val="0"/>
              </a:spcAft>
              <a:buNone/>
            </a:pPr>
            <a:r>
              <a:rPr lang="en" sz="1000">
                <a:solidFill>
                  <a:srgbClr val="333333"/>
                </a:solidFill>
                <a:highlight>
                  <a:srgbClr val="FFFFFF"/>
                </a:highlight>
              </a:rPr>
              <a:t>Kabulpress.org was notified today of this video on YouTube. Taped by Mr. Mohammad Ahmadi in the Hazara area of Behshood, Afghanistan, the video shows a pick-up truck piled high with goods looted from the Hazara homes in the background.</a:t>
            </a:r>
            <a:endParaRPr sz="1000">
              <a:solidFill>
                <a:srgbClr val="333333"/>
              </a:solidFill>
              <a:highlight>
                <a:srgbClr val="FFFFFF"/>
              </a:highlight>
            </a:endParaRPr>
          </a:p>
          <a:p>
            <a:pPr indent="0" lvl="0" marL="0" rtl="0" algn="l">
              <a:spcBef>
                <a:spcPts val="0"/>
              </a:spcBef>
              <a:spcAft>
                <a:spcPts val="0"/>
              </a:spcAft>
              <a:buNone/>
            </a:pPr>
            <a:r>
              <a:t/>
            </a:r>
            <a:endParaRPr sz="1000">
              <a:solidFill>
                <a:srgbClr val="333333"/>
              </a:solidFill>
              <a:highlight>
                <a:srgbClr val="FFFFFF"/>
              </a:highlight>
            </a:endParaRPr>
          </a:p>
          <a:p>
            <a:pPr indent="0" lvl="0" marL="0" rtl="0" algn="l">
              <a:spcBef>
                <a:spcPts val="0"/>
              </a:spcBef>
              <a:spcAft>
                <a:spcPts val="0"/>
              </a:spcAft>
              <a:buNone/>
            </a:pPr>
            <a:r>
              <a:rPr lang="en" sz="1000">
                <a:solidFill>
                  <a:srgbClr val="333333"/>
                </a:solidFill>
                <a:highlight>
                  <a:srgbClr val="FFFFFF"/>
                </a:highlight>
              </a:rPr>
              <a:t>Note that the goods include rugs, appliances, and large sacks of grain— all valuable items that can be re-sold. Clothing and other items have been strewn in the dirt. The goal is to discourage Hazara, who fled attacks that have led to many dead and wounded, from returning to their homes.</a:t>
            </a:r>
            <a:endParaRPr sz="1000">
              <a:solidFill>
                <a:srgbClr val="333333"/>
              </a:solidFill>
              <a:highlight>
                <a:srgbClr val="FFFFFF"/>
              </a:highlight>
            </a:endParaRPr>
          </a:p>
          <a:p>
            <a:pPr indent="0" lvl="0" marL="0" rtl="0" algn="l">
              <a:spcBef>
                <a:spcPts val="0"/>
              </a:spcBef>
              <a:spcAft>
                <a:spcPts val="0"/>
              </a:spcAft>
              <a:buNone/>
            </a:pPr>
            <a:r>
              <a:t/>
            </a:r>
            <a:endParaRPr sz="1000">
              <a:solidFill>
                <a:srgbClr val="333333"/>
              </a:solidFill>
              <a:highlight>
                <a:srgbClr val="FFFFFF"/>
              </a:highlight>
            </a:endParaRPr>
          </a:p>
          <a:p>
            <a:pPr indent="0" lvl="0" marL="0" rtl="0" algn="l">
              <a:spcBef>
                <a:spcPts val="0"/>
              </a:spcBef>
              <a:spcAft>
                <a:spcPts val="0"/>
              </a:spcAft>
              <a:buNone/>
            </a:pPr>
            <a:r>
              <a:rPr lang="en" sz="1000">
                <a:solidFill>
                  <a:srgbClr val="333333"/>
                </a:solidFill>
                <a:highlight>
                  <a:srgbClr val="FFFFFF"/>
                </a:highlight>
              </a:rPr>
              <a:t>The Hazara people have lived in Behsood for at least 3,000 years, but their Asian roots and beliefs, stemming more from Buddhism than Islam have made them continual targets of Pashtuns. Hazara culture promotes democracy, equal justice, women's rights and education for all.  This has been a great problem with Taliban supporters and fundamentalist Muslims, who are intent on dispersing millions of Hazara, and weakening their influence in modern Afghanistan</a:t>
            </a:r>
            <a:endParaRPr sz="1000">
              <a:solidFill>
                <a:srgbClr val="333333"/>
              </a:solidFill>
              <a:highlight>
                <a:srgbClr val="FFFFFF"/>
              </a:highlight>
            </a:endParaRPr>
          </a:p>
          <a:p>
            <a:pPr indent="0" lvl="0" marL="0" rtl="0" algn="l">
              <a:spcBef>
                <a:spcPts val="0"/>
              </a:spcBef>
              <a:spcAft>
                <a:spcPts val="0"/>
              </a:spcAft>
              <a:buNone/>
            </a:pPr>
            <a:r>
              <a:t/>
            </a:r>
            <a:endParaRPr/>
          </a:p>
        </p:txBody>
      </p:sp>
      <p:sp>
        <p:nvSpPr>
          <p:cNvPr id="737" name="Google Shape;737;p66"/>
          <p:cNvSpPr txBox="1"/>
          <p:nvPr/>
        </p:nvSpPr>
        <p:spPr>
          <a:xfrm>
            <a:off x="706650" y="5302461"/>
            <a:ext cx="7722000" cy="11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hlink"/>
                </a:solidFill>
                <a:uFill>
                  <a:noFill/>
                </a:uFill>
                <a:hlinkClick r:id="rId5"/>
              </a:rPr>
              <a:t>Bloody attacks against Hazaras in Afghanistan force thousands to flee</a:t>
            </a:r>
            <a:r>
              <a:rPr lang="en" sz="800">
                <a:solidFill>
                  <a:srgbClr val="666666"/>
                </a:solidFill>
                <a:latin typeface="Trebuchet MS"/>
                <a:ea typeface="Trebuchet MS"/>
                <a:cs typeface="Trebuchet MS"/>
                <a:sym typeface="Trebuchet MS"/>
              </a:rPr>
              <a:t> Use ctrl + click to open link.</a:t>
            </a:r>
            <a:endParaRPr sz="3000"/>
          </a:p>
          <a:p>
            <a:pPr indent="0" lvl="0" marL="0" rtl="0" algn="l">
              <a:spcBef>
                <a:spcPts val="0"/>
              </a:spcBef>
              <a:spcAft>
                <a:spcPts val="0"/>
              </a:spcAft>
              <a:buNone/>
            </a:pPr>
            <a:r>
              <a:t/>
            </a:r>
            <a:endParaRPr/>
          </a:p>
        </p:txBody>
      </p:sp>
      <p:sp>
        <p:nvSpPr>
          <p:cNvPr id="738" name="Google Shape;738;p66"/>
          <p:cNvSpPr txBox="1"/>
          <p:nvPr/>
        </p:nvSpPr>
        <p:spPr>
          <a:xfrm>
            <a:off x="855050" y="6258575"/>
            <a:ext cx="5659200" cy="3438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chemeClr val="lt1"/>
                </a:solidFill>
                <a:latin typeface="Verdana"/>
                <a:ea typeface="Verdana"/>
                <a:cs typeface="Verdana"/>
                <a:sym typeface="Verdana"/>
              </a:rPr>
              <a:t>Pashtun Kuchi attacks from 19th to 21th century </a:t>
            </a:r>
            <a:endParaRPr b="1">
              <a:solidFill>
                <a:schemeClr val="lt1"/>
              </a:solidFill>
              <a:latin typeface="Verdana"/>
              <a:ea typeface="Verdana"/>
              <a:cs typeface="Verdana"/>
              <a:sym typeface="Verdana"/>
            </a:endParaRPr>
          </a:p>
          <a:p>
            <a:pPr indent="0" lvl="0" marL="0" rtl="0" algn="l">
              <a:spcBef>
                <a:spcPts val="0"/>
              </a:spcBef>
              <a:spcAft>
                <a:spcPts val="0"/>
              </a:spcAft>
              <a:buNone/>
            </a:pPr>
            <a:r>
              <a:t/>
            </a:r>
            <a:endParaRPr/>
          </a:p>
        </p:txBody>
      </p:sp>
      <p:grpSp>
        <p:nvGrpSpPr>
          <p:cNvPr id="739" name="Google Shape;739;p66"/>
          <p:cNvGrpSpPr/>
          <p:nvPr/>
        </p:nvGrpSpPr>
        <p:grpSpPr>
          <a:xfrm>
            <a:off x="-38100" y="274650"/>
            <a:ext cx="9220200" cy="228600"/>
            <a:chOff x="76200" y="3274700"/>
            <a:chExt cx="9220200" cy="228600"/>
          </a:xfrm>
        </p:grpSpPr>
        <p:sp>
          <p:nvSpPr>
            <p:cNvPr id="740" name="Google Shape;740;p6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1" name="Google Shape;741;p66"/>
            <p:cNvGrpSpPr/>
            <p:nvPr/>
          </p:nvGrpSpPr>
          <p:grpSpPr>
            <a:xfrm>
              <a:off x="76200" y="3274700"/>
              <a:ext cx="9220200" cy="228600"/>
              <a:chOff x="-19050" y="4779650"/>
              <a:chExt cx="9220200" cy="228600"/>
            </a:xfrm>
          </p:grpSpPr>
          <p:sp>
            <p:nvSpPr>
              <p:cNvPr id="742" name="Google Shape;742;p6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6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3"/>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sp>
        <p:nvSpPr>
          <p:cNvPr id="79" name="Google Shape;79;p13"/>
          <p:cNvSpPr txBox="1"/>
          <p:nvPr>
            <p:ph idx="1" type="body"/>
          </p:nvPr>
        </p:nvSpPr>
        <p:spPr>
          <a:xfrm>
            <a:off x="457200" y="1600200"/>
            <a:ext cx="8229600" cy="496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80" name="Google Shape;80;p13"/>
          <p:cNvPicPr preferRelativeResize="0"/>
          <p:nvPr/>
        </p:nvPicPr>
        <p:blipFill>
          <a:blip r:embed="rId3">
            <a:alphaModFix/>
          </a:blip>
          <a:stretch>
            <a:fillRect/>
          </a:stretch>
        </p:blipFill>
        <p:spPr>
          <a:xfrm>
            <a:off x="1291272" y="1678088"/>
            <a:ext cx="6605552" cy="4400134"/>
          </a:xfrm>
          <a:prstGeom prst="rect">
            <a:avLst/>
          </a:prstGeom>
          <a:noFill/>
          <a:ln>
            <a:noFill/>
          </a:ln>
        </p:spPr>
      </p:pic>
      <p:sp>
        <p:nvSpPr>
          <p:cNvPr id="81" name="Google Shape;81;p13"/>
          <p:cNvSpPr txBox="1"/>
          <p:nvPr/>
        </p:nvSpPr>
        <p:spPr>
          <a:xfrm>
            <a:off x="2706175" y="6196875"/>
            <a:ext cx="3596400" cy="2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Nili in winter (Dec. 2009)</a:t>
            </a:r>
            <a:endParaRPr sz="10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1000">
              <a:solidFill>
                <a:srgbClr val="333333"/>
              </a:solidFill>
              <a:highlight>
                <a:srgbClr val="FFFFFF"/>
              </a:highlight>
              <a:latin typeface="Verdana"/>
              <a:ea typeface="Verdana"/>
              <a:cs typeface="Verdana"/>
              <a:sym typeface="Verdana"/>
            </a:endParaRPr>
          </a:p>
          <a:p>
            <a:pPr indent="0" lvl="0" marL="0" rtl="0" algn="ctr">
              <a:spcBef>
                <a:spcPts val="0"/>
              </a:spcBef>
              <a:spcAft>
                <a:spcPts val="0"/>
              </a:spcAft>
              <a:buNone/>
            </a:pPr>
            <a:r>
              <a:t/>
            </a:r>
            <a:endParaRPr/>
          </a:p>
        </p:txBody>
      </p:sp>
      <p:grpSp>
        <p:nvGrpSpPr>
          <p:cNvPr id="82" name="Google Shape;82;p13"/>
          <p:cNvGrpSpPr/>
          <p:nvPr/>
        </p:nvGrpSpPr>
        <p:grpSpPr>
          <a:xfrm>
            <a:off x="-38100" y="274650"/>
            <a:ext cx="9220200" cy="228600"/>
            <a:chOff x="76200" y="3274700"/>
            <a:chExt cx="9220200" cy="228600"/>
          </a:xfrm>
        </p:grpSpPr>
        <p:sp>
          <p:nvSpPr>
            <p:cNvPr id="83" name="Google Shape;83;p1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13"/>
            <p:cNvGrpSpPr/>
            <p:nvPr/>
          </p:nvGrpSpPr>
          <p:grpSpPr>
            <a:xfrm>
              <a:off x="76200" y="3274700"/>
              <a:ext cx="9220200" cy="228600"/>
              <a:chOff x="-19050" y="4779650"/>
              <a:chExt cx="9220200" cy="228600"/>
            </a:xfrm>
          </p:grpSpPr>
          <p:sp>
            <p:nvSpPr>
              <p:cNvPr id="85" name="Google Shape;85;p1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6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749" name="Google Shape;749;p67"/>
          <p:cNvPicPr preferRelativeResize="0"/>
          <p:nvPr/>
        </p:nvPicPr>
        <p:blipFill>
          <a:blip r:embed="rId3">
            <a:alphaModFix/>
          </a:blip>
          <a:stretch>
            <a:fillRect/>
          </a:stretch>
        </p:blipFill>
        <p:spPr>
          <a:xfrm>
            <a:off x="1523513" y="1600200"/>
            <a:ext cx="5991225" cy="4248150"/>
          </a:xfrm>
          <a:prstGeom prst="rect">
            <a:avLst/>
          </a:prstGeom>
          <a:noFill/>
          <a:ln>
            <a:noFill/>
          </a:ln>
        </p:spPr>
      </p:pic>
      <p:sp>
        <p:nvSpPr>
          <p:cNvPr id="750" name="Google Shape;750;p67"/>
          <p:cNvSpPr txBox="1"/>
          <p:nvPr/>
        </p:nvSpPr>
        <p:spPr>
          <a:xfrm>
            <a:off x="952013" y="5786650"/>
            <a:ext cx="7449000" cy="5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hlink"/>
                </a:solidFill>
                <a:uFill>
                  <a:noFill/>
                </a:uFill>
                <a:latin typeface="Times New Roman"/>
                <a:ea typeface="Times New Roman"/>
                <a:cs typeface="Times New Roman"/>
                <a:sym typeface="Times New Roman"/>
                <a:hlinkClick r:id="rId4"/>
              </a:rPr>
              <a:t>Back to the primitive past: Pashtuns stoning, trampling with horses, and burning their victims with impunity</a:t>
            </a:r>
            <a:r>
              <a:rPr lang="en" sz="2400">
                <a:latin typeface="Times New Roman"/>
                <a:ea typeface="Times New Roman"/>
                <a:cs typeface="Times New Roman"/>
                <a:sym typeface="Times New Roman"/>
              </a:rPr>
              <a:t> </a:t>
            </a:r>
            <a:r>
              <a:rPr lang="en" sz="800">
                <a:solidFill>
                  <a:srgbClr val="666666"/>
                </a:solidFill>
                <a:latin typeface="Trebuchet MS"/>
                <a:ea typeface="Trebuchet MS"/>
                <a:cs typeface="Trebuchet MS"/>
                <a:sym typeface="Trebuchet MS"/>
              </a:rPr>
              <a:t>Use ctrl + click to open link.</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51" name="Google Shape;751;p67"/>
          <p:cNvSpPr txBox="1"/>
          <p:nvPr/>
        </p:nvSpPr>
        <p:spPr>
          <a:xfrm rot="-256087">
            <a:off x="476043" y="5086511"/>
            <a:ext cx="3502915" cy="632379"/>
          </a:xfrm>
          <a:prstGeom prst="rect">
            <a:avLst/>
          </a:prstGeom>
          <a:solidFill>
            <a:srgbClr val="980000"/>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Verdana"/>
                <a:ea typeface="Verdana"/>
                <a:cs typeface="Verdana"/>
                <a:sym typeface="Verdana"/>
              </a:rPr>
              <a:t>Pashtun Kuchi attacks from 19th to 21th century </a:t>
            </a:r>
            <a:endParaRPr b="1">
              <a:solidFill>
                <a:schemeClr val="lt1"/>
              </a:solidFill>
              <a:latin typeface="Verdana"/>
              <a:ea typeface="Verdana"/>
              <a:cs typeface="Verdana"/>
              <a:sym typeface="Verdana"/>
            </a:endParaRPr>
          </a:p>
        </p:txBody>
      </p:sp>
      <p:grpSp>
        <p:nvGrpSpPr>
          <p:cNvPr id="752" name="Google Shape;752;p67"/>
          <p:cNvGrpSpPr/>
          <p:nvPr/>
        </p:nvGrpSpPr>
        <p:grpSpPr>
          <a:xfrm>
            <a:off x="-38100" y="274650"/>
            <a:ext cx="9220200" cy="228600"/>
            <a:chOff x="76200" y="3274700"/>
            <a:chExt cx="9220200" cy="228600"/>
          </a:xfrm>
        </p:grpSpPr>
        <p:sp>
          <p:nvSpPr>
            <p:cNvPr id="753" name="Google Shape;753;p6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4" name="Google Shape;754;p67"/>
            <p:cNvGrpSpPr/>
            <p:nvPr/>
          </p:nvGrpSpPr>
          <p:grpSpPr>
            <a:xfrm>
              <a:off x="76200" y="3274700"/>
              <a:ext cx="9220200" cy="228600"/>
              <a:chOff x="-19050" y="4779650"/>
              <a:chExt cx="9220200" cy="228600"/>
            </a:xfrm>
          </p:grpSpPr>
          <p:sp>
            <p:nvSpPr>
              <p:cNvPr id="755" name="Google Shape;755;p6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6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6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762" name="Google Shape;762;p68"/>
          <p:cNvPicPr preferRelativeResize="0"/>
          <p:nvPr/>
        </p:nvPicPr>
        <p:blipFill>
          <a:blip r:embed="rId3">
            <a:alphaModFix/>
          </a:blip>
          <a:stretch>
            <a:fillRect/>
          </a:stretch>
        </p:blipFill>
        <p:spPr>
          <a:xfrm>
            <a:off x="1464768" y="1600200"/>
            <a:ext cx="6467163" cy="4794991"/>
          </a:xfrm>
          <a:prstGeom prst="rect">
            <a:avLst/>
          </a:prstGeom>
          <a:noFill/>
          <a:ln>
            <a:noFill/>
          </a:ln>
        </p:spPr>
      </p:pic>
      <p:sp>
        <p:nvSpPr>
          <p:cNvPr id="763" name="Google Shape;763;p68"/>
          <p:cNvSpPr txBox="1"/>
          <p:nvPr/>
        </p:nvSpPr>
        <p:spPr>
          <a:xfrm rot="-255958">
            <a:off x="2749763" y="5723233"/>
            <a:ext cx="5174336" cy="399827"/>
          </a:xfrm>
          <a:prstGeom prst="rect">
            <a:avLst/>
          </a:prstGeom>
          <a:solidFill>
            <a:srgbClr val="980000"/>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Verdana"/>
                <a:ea typeface="Verdana"/>
                <a:cs typeface="Verdana"/>
                <a:sym typeface="Verdana"/>
              </a:rPr>
              <a:t>Pashtun Kuchi attacks from 19th to 21th century </a:t>
            </a:r>
            <a:endParaRPr b="1">
              <a:solidFill>
                <a:schemeClr val="lt1"/>
              </a:solidFill>
              <a:latin typeface="Verdana"/>
              <a:ea typeface="Verdana"/>
              <a:cs typeface="Verdana"/>
              <a:sym typeface="Verdana"/>
            </a:endParaRPr>
          </a:p>
        </p:txBody>
      </p:sp>
      <p:sp>
        <p:nvSpPr>
          <p:cNvPr id="764" name="Google Shape;764;p68"/>
          <p:cNvSpPr txBox="1"/>
          <p:nvPr/>
        </p:nvSpPr>
        <p:spPr>
          <a:xfrm>
            <a:off x="481800" y="6395191"/>
            <a:ext cx="8180400" cy="2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hlink"/>
                </a:solidFill>
                <a:highlight>
                  <a:srgbClr val="FFFFFF"/>
                </a:highlight>
                <a:uFill>
                  <a:noFill/>
                </a:uFill>
                <a:latin typeface="Trebuchet MS"/>
                <a:ea typeface="Trebuchet MS"/>
                <a:cs typeface="Trebuchet MS"/>
                <a:sym typeface="Trebuchet MS"/>
                <a:hlinkClick r:id="rId4"/>
              </a:rPr>
              <a:t>Report on the Case of Conflict between Kochies and the local people in Behsood. Afghanistan Independent Human Rights Commission (AIHRC)</a:t>
            </a:r>
            <a:r>
              <a:rPr lang="en" sz="1000">
                <a:solidFill>
                  <a:schemeClr val="hlink"/>
                </a:solidFill>
                <a:uFill>
                  <a:noFill/>
                </a:uFill>
                <a:hlinkClick r:id="rId5"/>
              </a:rPr>
              <a:t> </a:t>
            </a:r>
            <a:endParaRPr sz="1000"/>
          </a:p>
        </p:txBody>
      </p:sp>
      <p:sp>
        <p:nvSpPr>
          <p:cNvPr id="765" name="Google Shape;765;p68"/>
          <p:cNvSpPr txBox="1"/>
          <p:nvPr/>
        </p:nvSpPr>
        <p:spPr>
          <a:xfrm>
            <a:off x="414300" y="5954491"/>
            <a:ext cx="996000" cy="4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800">
                <a:solidFill>
                  <a:srgbClr val="666666"/>
                </a:solidFill>
                <a:latin typeface="Trebuchet MS"/>
                <a:ea typeface="Trebuchet MS"/>
                <a:cs typeface="Trebuchet MS"/>
                <a:sym typeface="Trebuchet MS"/>
              </a:rPr>
              <a:t>Use ctrl + click to open link.</a:t>
            </a:r>
            <a:endParaRPr/>
          </a:p>
          <a:p>
            <a:pPr indent="0" lvl="0" marL="0" rtl="0" algn="l">
              <a:spcBef>
                <a:spcPts val="0"/>
              </a:spcBef>
              <a:spcAft>
                <a:spcPts val="0"/>
              </a:spcAft>
              <a:buNone/>
            </a:pPr>
            <a:r>
              <a:t/>
            </a:r>
            <a:endParaRPr/>
          </a:p>
        </p:txBody>
      </p:sp>
      <p:grpSp>
        <p:nvGrpSpPr>
          <p:cNvPr id="766" name="Google Shape;766;p68"/>
          <p:cNvGrpSpPr/>
          <p:nvPr/>
        </p:nvGrpSpPr>
        <p:grpSpPr>
          <a:xfrm>
            <a:off x="-38100" y="274650"/>
            <a:ext cx="9220200" cy="228600"/>
            <a:chOff x="76200" y="3274700"/>
            <a:chExt cx="9220200" cy="228600"/>
          </a:xfrm>
        </p:grpSpPr>
        <p:sp>
          <p:nvSpPr>
            <p:cNvPr id="767" name="Google Shape;767;p6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8" name="Google Shape;768;p68"/>
            <p:cNvGrpSpPr/>
            <p:nvPr/>
          </p:nvGrpSpPr>
          <p:grpSpPr>
            <a:xfrm>
              <a:off x="76200" y="3274700"/>
              <a:ext cx="9220200" cy="228600"/>
              <a:chOff x="-19050" y="4779650"/>
              <a:chExt cx="9220200" cy="228600"/>
            </a:xfrm>
          </p:grpSpPr>
          <p:sp>
            <p:nvSpPr>
              <p:cNvPr id="769" name="Google Shape;769;p6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6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6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776" name="Google Shape;776;p69"/>
          <p:cNvPicPr preferRelativeResize="0"/>
          <p:nvPr/>
        </p:nvPicPr>
        <p:blipFill>
          <a:blip r:embed="rId3">
            <a:alphaModFix/>
          </a:blip>
          <a:stretch>
            <a:fillRect/>
          </a:stretch>
        </p:blipFill>
        <p:spPr>
          <a:xfrm>
            <a:off x="1210900" y="1600200"/>
            <a:ext cx="6534150" cy="4400550"/>
          </a:xfrm>
          <a:prstGeom prst="rect">
            <a:avLst/>
          </a:prstGeom>
          <a:noFill/>
          <a:ln>
            <a:noFill/>
          </a:ln>
        </p:spPr>
      </p:pic>
      <p:sp>
        <p:nvSpPr>
          <p:cNvPr id="777" name="Google Shape;777;p69"/>
          <p:cNvSpPr txBox="1"/>
          <p:nvPr/>
        </p:nvSpPr>
        <p:spPr>
          <a:xfrm>
            <a:off x="940200" y="6000750"/>
            <a:ext cx="7386900" cy="6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Abdul Khaliq Hazara </a:t>
            </a:r>
            <a:r>
              <a:rPr lang="en" sz="1000"/>
              <a:t>was a teenage Hazara student who was studying in Kabul. On November 8, 1933 he assassinated Dictator Nadir Khan during a high school visit. He and his entire family and friends were executed publicly. After Dictator Nadir's death, his son, the new king, and his brothers tried to establish relations with the Nazis, based on their common "Aryan race." </a:t>
            </a:r>
            <a:endParaRPr sz="1000"/>
          </a:p>
        </p:txBody>
      </p:sp>
      <p:sp>
        <p:nvSpPr>
          <p:cNvPr id="778" name="Google Shape;778;p69"/>
          <p:cNvSpPr txBox="1"/>
          <p:nvPr/>
        </p:nvSpPr>
        <p:spPr>
          <a:xfrm>
            <a:off x="2538702" y="5200800"/>
            <a:ext cx="5165700" cy="6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Verdana"/>
                <a:ea typeface="Verdana"/>
                <a:cs typeface="Verdana"/>
                <a:sym typeface="Verdana"/>
              </a:rPr>
              <a:t>Afghanistan’s entire 20th century history has been marked by killings of Hazaras and systematic discrimination against them. </a:t>
            </a:r>
            <a:endParaRPr b="1">
              <a:solidFill>
                <a:schemeClr val="lt1"/>
              </a:solidFill>
              <a:latin typeface="Verdana"/>
              <a:ea typeface="Verdana"/>
              <a:cs typeface="Verdana"/>
              <a:sym typeface="Verdana"/>
            </a:endParaRPr>
          </a:p>
        </p:txBody>
      </p:sp>
      <p:grpSp>
        <p:nvGrpSpPr>
          <p:cNvPr id="779" name="Google Shape;779;p69"/>
          <p:cNvGrpSpPr/>
          <p:nvPr/>
        </p:nvGrpSpPr>
        <p:grpSpPr>
          <a:xfrm>
            <a:off x="-38100" y="274650"/>
            <a:ext cx="9220200" cy="228600"/>
            <a:chOff x="76200" y="3274700"/>
            <a:chExt cx="9220200" cy="228600"/>
          </a:xfrm>
        </p:grpSpPr>
        <p:sp>
          <p:nvSpPr>
            <p:cNvPr id="780" name="Google Shape;780;p69"/>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1" name="Google Shape;781;p69"/>
            <p:cNvGrpSpPr/>
            <p:nvPr/>
          </p:nvGrpSpPr>
          <p:grpSpPr>
            <a:xfrm>
              <a:off x="76200" y="3274700"/>
              <a:ext cx="9220200" cy="228600"/>
              <a:chOff x="-19050" y="4779650"/>
              <a:chExt cx="9220200" cy="228600"/>
            </a:xfrm>
          </p:grpSpPr>
          <p:sp>
            <p:nvSpPr>
              <p:cNvPr id="782" name="Google Shape;782;p69"/>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69"/>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7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789" name="Google Shape;789;p70"/>
          <p:cNvPicPr preferRelativeResize="0"/>
          <p:nvPr/>
        </p:nvPicPr>
        <p:blipFill>
          <a:blip r:embed="rId3">
            <a:alphaModFix/>
          </a:blip>
          <a:stretch>
            <a:fillRect/>
          </a:stretch>
        </p:blipFill>
        <p:spPr>
          <a:xfrm>
            <a:off x="4678950" y="1616560"/>
            <a:ext cx="3928504" cy="4934981"/>
          </a:xfrm>
          <a:prstGeom prst="rect">
            <a:avLst/>
          </a:prstGeom>
          <a:noFill/>
          <a:ln>
            <a:noFill/>
          </a:ln>
        </p:spPr>
      </p:pic>
      <p:sp>
        <p:nvSpPr>
          <p:cNvPr id="790" name="Google Shape;790;p70"/>
          <p:cNvSpPr txBox="1"/>
          <p:nvPr/>
        </p:nvSpPr>
        <p:spPr>
          <a:xfrm>
            <a:off x="546525" y="1683650"/>
            <a:ext cx="4090200" cy="47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Mullah Omar Farman Plans to Destroy the Hazara Cultural and Historical Monument of the Buddahs of Bamiyan</a:t>
            </a:r>
            <a:endParaRPr sz="1800"/>
          </a:p>
          <a:p>
            <a:pPr indent="0" lvl="0" marL="0" rtl="0" algn="l">
              <a:spcBef>
                <a:spcPts val="0"/>
              </a:spcBef>
              <a:spcAft>
                <a:spcPts val="0"/>
              </a:spcAft>
              <a:buNone/>
            </a:pPr>
            <a:br>
              <a:rPr lang="en" sz="900"/>
            </a:br>
            <a:r>
              <a:rPr lang="en" sz="900"/>
              <a:t>ISLAMIC AMARAT OF AFGHANISTAN MOVEMENT OF TALIBAN</a:t>
            </a:r>
            <a:endParaRPr sz="900"/>
          </a:p>
          <a:p>
            <a:pPr indent="0" lvl="0" marL="0" rtl="0" algn="l">
              <a:spcBef>
                <a:spcPts val="0"/>
              </a:spcBef>
              <a:spcAft>
                <a:spcPts val="0"/>
              </a:spcAft>
              <a:buNone/>
            </a:pPr>
            <a:r>
              <a:rPr lang="en" sz="900"/>
              <a:t>QANDAHAR PROVINCE (SECRET SERVICE CELL).</a:t>
            </a:r>
            <a:endParaRPr sz="900"/>
          </a:p>
          <a:p>
            <a:pPr indent="0" lvl="0" marL="0" rtl="0" algn="l">
              <a:spcBef>
                <a:spcPts val="0"/>
              </a:spcBef>
              <a:spcAft>
                <a:spcPts val="0"/>
              </a:spcAft>
              <a:buNone/>
            </a:pPr>
            <a:r>
              <a:rPr lang="en" sz="900"/>
              <a:t>SECRET ORDER.</a:t>
            </a:r>
            <a:br>
              <a:rPr lang="en" sz="900"/>
            </a:br>
            <a:endParaRPr sz="900"/>
          </a:p>
          <a:p>
            <a:pPr indent="0" lvl="0" marL="0" rtl="0" algn="l">
              <a:spcBef>
                <a:spcPts val="0"/>
              </a:spcBef>
              <a:spcAft>
                <a:spcPts val="0"/>
              </a:spcAft>
              <a:buNone/>
            </a:pPr>
            <a:r>
              <a:rPr lang="en" sz="900"/>
              <a:t>1.Ruthless army steps by Taliban against opponent enemy groups.</a:t>
            </a:r>
            <a:endParaRPr sz="900"/>
          </a:p>
          <a:p>
            <a:pPr indent="0" lvl="0" marL="0" rtl="0" algn="l">
              <a:spcBef>
                <a:spcPts val="0"/>
              </a:spcBef>
              <a:spcAft>
                <a:spcPts val="0"/>
              </a:spcAft>
              <a:buNone/>
            </a:pPr>
            <a:r>
              <a:rPr lang="en" sz="900"/>
              <a:t>2.Recovery of arms and collection of Islamic Taxes.</a:t>
            </a:r>
            <a:endParaRPr sz="900"/>
          </a:p>
          <a:p>
            <a:pPr indent="0" lvl="0" marL="0" rtl="0" algn="l">
              <a:spcBef>
                <a:spcPts val="0"/>
              </a:spcBef>
              <a:spcAft>
                <a:spcPts val="0"/>
              </a:spcAft>
              <a:buNone/>
            </a:pPr>
            <a:r>
              <a:rPr lang="en" sz="900"/>
              <a:t>3.Demolition of Mughul,s (Hazaras) historic cultural heritage and remains.</a:t>
            </a:r>
            <a:endParaRPr sz="900"/>
          </a:p>
          <a:p>
            <a:pPr indent="0" lvl="0" marL="0" rtl="0" algn="l">
              <a:spcBef>
                <a:spcPts val="0"/>
              </a:spcBef>
              <a:spcAft>
                <a:spcPts val="0"/>
              </a:spcAft>
              <a:buNone/>
            </a:pPr>
            <a:r>
              <a:rPr lang="en" sz="900"/>
              <a:t>4.Ban for celebrating of Jashn-e-Nouroz (a cultural festival/ new year)</a:t>
            </a:r>
            <a:endParaRPr sz="900"/>
          </a:p>
          <a:p>
            <a:pPr indent="0" lvl="0" marL="0" rtl="0" algn="l">
              <a:spcBef>
                <a:spcPts val="0"/>
              </a:spcBef>
              <a:spcAft>
                <a:spcPts val="0"/>
              </a:spcAft>
              <a:buNone/>
            </a:pPr>
            <a:r>
              <a:rPr lang="en" sz="900"/>
              <a:t>5.Complete economic embargo of Hazarajat.</a:t>
            </a:r>
            <a:endParaRPr sz="900"/>
          </a:p>
          <a:p>
            <a:pPr indent="0" lvl="0" marL="0" rtl="0" algn="l">
              <a:spcBef>
                <a:spcPts val="0"/>
              </a:spcBef>
              <a:spcAft>
                <a:spcPts val="0"/>
              </a:spcAft>
              <a:buNone/>
            </a:pPr>
            <a:r>
              <a:rPr lang="en" sz="900"/>
              <a:t>6.Strict army measures to disown Hazara tribes from their lands and properties forcibly.</a:t>
            </a:r>
            <a:endParaRPr sz="900"/>
          </a:p>
          <a:p>
            <a:pPr indent="0" lvl="0" marL="0" rtl="0" algn="l">
              <a:spcBef>
                <a:spcPts val="0"/>
              </a:spcBef>
              <a:spcAft>
                <a:spcPts val="0"/>
              </a:spcAft>
              <a:buNone/>
            </a:pPr>
            <a:r>
              <a:rPr lang="en" sz="900"/>
              <a:t>7.Disintegration of Hazarajat gradually.</a:t>
            </a:r>
            <a:endParaRPr sz="900"/>
          </a:p>
          <a:p>
            <a:pPr indent="0" lvl="0" marL="0" rtl="0" algn="l">
              <a:spcBef>
                <a:spcPts val="0"/>
              </a:spcBef>
              <a:spcAft>
                <a:spcPts val="0"/>
              </a:spcAft>
              <a:buNone/>
            </a:pPr>
            <a:r>
              <a:rPr lang="en" sz="900"/>
              <a:t>8.Elimination and arrest of communist elements.</a:t>
            </a:r>
            <a:endParaRPr sz="900"/>
          </a:p>
          <a:p>
            <a:pPr indent="0" lvl="0" marL="0" rtl="0" algn="l">
              <a:spcBef>
                <a:spcPts val="0"/>
              </a:spcBef>
              <a:spcAft>
                <a:spcPts val="0"/>
              </a:spcAft>
              <a:buNone/>
            </a:pPr>
            <a:r>
              <a:rPr lang="en" sz="900"/>
              <a:t>9.Rooting out of all mysterious and opponent forces.</a:t>
            </a:r>
            <a:endParaRPr sz="900"/>
          </a:p>
          <a:p>
            <a:pPr indent="0" lvl="0" marL="0" rtl="0" algn="l">
              <a:spcBef>
                <a:spcPts val="0"/>
              </a:spcBef>
              <a:spcAft>
                <a:spcPts val="0"/>
              </a:spcAft>
              <a:buNone/>
            </a:pPr>
            <a:r>
              <a:rPr lang="en" sz="900"/>
              <a:t>10.Anti Shiite propaganda campaign.</a:t>
            </a:r>
            <a:endParaRPr sz="900"/>
          </a:p>
          <a:p>
            <a:pPr indent="0" lvl="0" marL="0" rtl="0" algn="l">
              <a:spcBef>
                <a:spcPts val="0"/>
              </a:spcBef>
              <a:spcAft>
                <a:spcPts val="0"/>
              </a:spcAft>
              <a:buNone/>
            </a:pPr>
            <a:r>
              <a:rPr lang="en" sz="900"/>
              <a:t>11.Assistance for Islamic Madrasas (religious schools) and religious groups.</a:t>
            </a:r>
            <a:endParaRPr sz="900"/>
          </a:p>
          <a:p>
            <a:pPr indent="0" lvl="0" marL="0" rtl="0" algn="l">
              <a:spcBef>
                <a:spcPts val="0"/>
              </a:spcBef>
              <a:spcAft>
                <a:spcPts val="0"/>
              </a:spcAft>
              <a:buNone/>
            </a:pPr>
            <a:r>
              <a:rPr lang="en" sz="900"/>
              <a:t>12.Strict control and watch on women ( to out of their homes).</a:t>
            </a:r>
            <a:endParaRPr sz="900"/>
          </a:p>
          <a:p>
            <a:pPr indent="0" lvl="0" marL="0" rtl="0" algn="l">
              <a:spcBef>
                <a:spcPts val="0"/>
              </a:spcBef>
              <a:spcAft>
                <a:spcPts val="0"/>
              </a:spcAft>
              <a:buNone/>
            </a:pPr>
            <a:r>
              <a:rPr lang="en" sz="900"/>
              <a:t>13.Complete recovery of Taxis from Opium production.</a:t>
            </a:r>
            <a:endParaRPr sz="900"/>
          </a:p>
          <a:p>
            <a:pPr indent="0" lvl="0" marL="0" rtl="0" algn="l">
              <a:spcBef>
                <a:spcPts val="0"/>
              </a:spcBef>
              <a:spcAft>
                <a:spcPts val="0"/>
              </a:spcAft>
              <a:buNone/>
            </a:pPr>
            <a:r>
              <a:rPr lang="en" sz="900"/>
              <a:t>14.Care for transportations and oil.</a:t>
            </a:r>
            <a:endParaRPr sz="900"/>
          </a:p>
          <a:p>
            <a:pPr indent="0" lvl="0" marL="0" rtl="0" algn="l">
              <a:spcBef>
                <a:spcPts val="0"/>
              </a:spcBef>
              <a:spcAft>
                <a:spcPts val="0"/>
              </a:spcAft>
              <a:buNone/>
            </a:pPr>
            <a:r>
              <a:rPr lang="en" sz="900"/>
              <a:t>15.Assistance of Akhund Zadas (Taliban) and religious Mullas.</a:t>
            </a:r>
            <a:endParaRPr sz="900"/>
          </a:p>
          <a:p>
            <a:pPr indent="0" lvl="0" marL="0" rtl="0" algn="l">
              <a:spcBef>
                <a:spcPts val="0"/>
              </a:spcBef>
              <a:spcAft>
                <a:spcPts val="0"/>
              </a:spcAft>
              <a:buNone/>
            </a:pPr>
            <a:r>
              <a:rPr lang="en" sz="900"/>
              <a:t>16.Assistance and care for pro-Taliban Shiite Mullas and commander.</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Attention for Kajiki, Kishki Nakhud, Kalat, Shah Joi, Maruf, Hlmand (Name of Provinces and Districts).</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May be informed very quick.</a:t>
            </a:r>
            <a:endParaRPr sz="900"/>
          </a:p>
          <a:p>
            <a:pPr indent="0" lvl="0" marL="0" rtl="0" algn="l">
              <a:spcBef>
                <a:spcPts val="0"/>
              </a:spcBef>
              <a:spcAft>
                <a:spcPts val="0"/>
              </a:spcAft>
              <a:buNone/>
            </a:pPr>
            <a:r>
              <a:t/>
            </a:r>
            <a:endParaRPr/>
          </a:p>
        </p:txBody>
      </p:sp>
      <p:sp>
        <p:nvSpPr>
          <p:cNvPr id="791" name="Google Shape;791;p70"/>
          <p:cNvSpPr txBox="1"/>
          <p:nvPr/>
        </p:nvSpPr>
        <p:spPr>
          <a:xfrm>
            <a:off x="2106785" y="6331040"/>
            <a:ext cx="44514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333333"/>
                </a:solidFill>
                <a:highlight>
                  <a:srgbClr val="FFFFFF"/>
                </a:highlight>
              </a:rPr>
              <a:t>Translation of the Pashto text (courtesy: Ishaq Mohammadi)</a:t>
            </a:r>
            <a:endParaRPr i="1"/>
          </a:p>
        </p:txBody>
      </p:sp>
      <p:grpSp>
        <p:nvGrpSpPr>
          <p:cNvPr id="792" name="Google Shape;792;p70"/>
          <p:cNvGrpSpPr/>
          <p:nvPr/>
        </p:nvGrpSpPr>
        <p:grpSpPr>
          <a:xfrm>
            <a:off x="-38100" y="274650"/>
            <a:ext cx="9220200" cy="228600"/>
            <a:chOff x="76200" y="3274700"/>
            <a:chExt cx="9220200" cy="228600"/>
          </a:xfrm>
        </p:grpSpPr>
        <p:sp>
          <p:nvSpPr>
            <p:cNvPr id="793" name="Google Shape;793;p70"/>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4" name="Google Shape;794;p70"/>
            <p:cNvGrpSpPr/>
            <p:nvPr/>
          </p:nvGrpSpPr>
          <p:grpSpPr>
            <a:xfrm>
              <a:off x="76200" y="3274700"/>
              <a:ext cx="9220200" cy="228600"/>
              <a:chOff x="-19050" y="4779650"/>
              <a:chExt cx="9220200" cy="228600"/>
            </a:xfrm>
          </p:grpSpPr>
          <p:sp>
            <p:nvSpPr>
              <p:cNvPr id="795" name="Google Shape;795;p70"/>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0"/>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7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802" name="Google Shape;802;p71"/>
          <p:cNvPicPr preferRelativeResize="0"/>
          <p:nvPr/>
        </p:nvPicPr>
        <p:blipFill>
          <a:blip r:embed="rId3">
            <a:alphaModFix/>
          </a:blip>
          <a:stretch>
            <a:fillRect/>
          </a:stretch>
        </p:blipFill>
        <p:spPr>
          <a:xfrm>
            <a:off x="5401858" y="1602025"/>
            <a:ext cx="3099842" cy="2195585"/>
          </a:xfrm>
          <a:prstGeom prst="rect">
            <a:avLst/>
          </a:prstGeom>
          <a:noFill/>
          <a:ln>
            <a:noFill/>
          </a:ln>
        </p:spPr>
      </p:pic>
      <p:pic>
        <p:nvPicPr>
          <p:cNvPr id="803" name="Google Shape;803;p71"/>
          <p:cNvPicPr preferRelativeResize="0"/>
          <p:nvPr/>
        </p:nvPicPr>
        <p:blipFill>
          <a:blip r:embed="rId4">
            <a:alphaModFix/>
          </a:blip>
          <a:stretch>
            <a:fillRect/>
          </a:stretch>
        </p:blipFill>
        <p:spPr>
          <a:xfrm>
            <a:off x="457200" y="1602025"/>
            <a:ext cx="4762500" cy="3810000"/>
          </a:xfrm>
          <a:prstGeom prst="rect">
            <a:avLst/>
          </a:prstGeom>
          <a:noFill/>
          <a:ln>
            <a:noFill/>
          </a:ln>
        </p:spPr>
      </p:pic>
      <p:sp>
        <p:nvSpPr>
          <p:cNvPr id="804" name="Google Shape;804;p71"/>
          <p:cNvSpPr txBox="1"/>
          <p:nvPr/>
        </p:nvSpPr>
        <p:spPr>
          <a:xfrm>
            <a:off x="5438800" y="4336950"/>
            <a:ext cx="3138000" cy="200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10–11 February </a:t>
            </a:r>
            <a:endParaRPr/>
          </a:p>
          <a:p>
            <a:pPr indent="0" lvl="0" marL="0" rtl="0" algn="l">
              <a:spcBef>
                <a:spcPts val="0"/>
              </a:spcBef>
              <a:spcAft>
                <a:spcPts val="0"/>
              </a:spcAft>
              <a:buNone/>
            </a:pPr>
            <a:r>
              <a:rPr lang="en" sz="9600"/>
              <a:t>1993</a:t>
            </a:r>
            <a:endParaRPr sz="9600"/>
          </a:p>
          <a:p>
            <a:pPr indent="0" lvl="0" marL="0" rtl="0" algn="l">
              <a:spcBef>
                <a:spcPts val="0"/>
              </a:spcBef>
              <a:spcAft>
                <a:spcPts val="0"/>
              </a:spcAft>
              <a:buNone/>
            </a:pPr>
            <a:r>
              <a:t/>
            </a:r>
            <a:endParaRPr/>
          </a:p>
        </p:txBody>
      </p:sp>
      <p:sp>
        <p:nvSpPr>
          <p:cNvPr id="805" name="Google Shape;805;p71"/>
          <p:cNvSpPr txBox="1"/>
          <p:nvPr/>
        </p:nvSpPr>
        <p:spPr>
          <a:xfrm>
            <a:off x="506850" y="5412025"/>
            <a:ext cx="46632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Afshar, Kabul after the Massacre of Hazaras</a:t>
            </a:r>
            <a:endParaRPr b="1"/>
          </a:p>
          <a:p>
            <a:pPr indent="0" lvl="0" marL="0" rtl="0" algn="l">
              <a:spcBef>
                <a:spcPts val="0"/>
              </a:spcBef>
              <a:spcAft>
                <a:spcPts val="0"/>
              </a:spcAft>
              <a:buNone/>
            </a:pPr>
            <a:r>
              <a:rPr lang="en"/>
              <a:t>More than five thousand Hazaras were killed by the Mujahideen government and its allies. Hazara homes were looted then destroyed in a hail of rockets.</a:t>
            </a:r>
            <a:endParaRPr/>
          </a:p>
          <a:p>
            <a:pPr indent="0" lvl="0" marL="0" rtl="0" algn="l">
              <a:spcBef>
                <a:spcPts val="0"/>
              </a:spcBef>
              <a:spcAft>
                <a:spcPts val="0"/>
              </a:spcAft>
              <a:buNone/>
            </a:pPr>
            <a:r>
              <a:t/>
            </a:r>
            <a:endParaRPr/>
          </a:p>
        </p:txBody>
      </p:sp>
      <p:grpSp>
        <p:nvGrpSpPr>
          <p:cNvPr id="806" name="Google Shape;806;p71"/>
          <p:cNvGrpSpPr/>
          <p:nvPr/>
        </p:nvGrpSpPr>
        <p:grpSpPr>
          <a:xfrm>
            <a:off x="-38100" y="274650"/>
            <a:ext cx="9220200" cy="228600"/>
            <a:chOff x="76200" y="3274700"/>
            <a:chExt cx="9220200" cy="228600"/>
          </a:xfrm>
        </p:grpSpPr>
        <p:sp>
          <p:nvSpPr>
            <p:cNvPr id="807" name="Google Shape;807;p71"/>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8" name="Google Shape;808;p71"/>
            <p:cNvGrpSpPr/>
            <p:nvPr/>
          </p:nvGrpSpPr>
          <p:grpSpPr>
            <a:xfrm>
              <a:off x="76200" y="3274700"/>
              <a:ext cx="9220200" cy="228600"/>
              <a:chOff x="-19050" y="4779650"/>
              <a:chExt cx="9220200" cy="228600"/>
            </a:xfrm>
          </p:grpSpPr>
          <p:sp>
            <p:nvSpPr>
              <p:cNvPr id="809" name="Google Shape;809;p71"/>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71"/>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72"/>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816" name="Google Shape;816;p72">
            <a:hlinkClick r:id="rId3"/>
          </p:cNvPr>
          <p:cNvPicPr preferRelativeResize="0"/>
          <p:nvPr/>
        </p:nvPicPr>
        <p:blipFill>
          <a:blip r:embed="rId4">
            <a:alphaModFix/>
          </a:blip>
          <a:stretch>
            <a:fillRect/>
          </a:stretch>
        </p:blipFill>
        <p:spPr>
          <a:xfrm>
            <a:off x="4704634" y="1600200"/>
            <a:ext cx="3925166" cy="2944186"/>
          </a:xfrm>
          <a:prstGeom prst="rect">
            <a:avLst/>
          </a:prstGeom>
          <a:noFill/>
          <a:ln>
            <a:noFill/>
          </a:ln>
        </p:spPr>
      </p:pic>
      <p:pic>
        <p:nvPicPr>
          <p:cNvPr id="817" name="Google Shape;817;p72">
            <a:hlinkClick r:id="rId5"/>
          </p:cNvPr>
          <p:cNvPicPr preferRelativeResize="0"/>
          <p:nvPr/>
        </p:nvPicPr>
        <p:blipFill>
          <a:blip r:embed="rId6">
            <a:alphaModFix/>
          </a:blip>
          <a:stretch>
            <a:fillRect/>
          </a:stretch>
        </p:blipFill>
        <p:spPr>
          <a:xfrm>
            <a:off x="457200" y="1600200"/>
            <a:ext cx="3983644" cy="2988271"/>
          </a:xfrm>
          <a:prstGeom prst="rect">
            <a:avLst/>
          </a:prstGeom>
          <a:noFill/>
          <a:ln>
            <a:noFill/>
          </a:ln>
        </p:spPr>
      </p:pic>
      <p:sp>
        <p:nvSpPr>
          <p:cNvPr id="818" name="Google Shape;818;p72"/>
          <p:cNvSpPr txBox="1"/>
          <p:nvPr/>
        </p:nvSpPr>
        <p:spPr>
          <a:xfrm>
            <a:off x="547950" y="5218425"/>
            <a:ext cx="8048100" cy="6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t>Massacre of Hazaras in Afshar, Kabul</a:t>
            </a:r>
            <a:endParaRPr sz="3000"/>
          </a:p>
        </p:txBody>
      </p:sp>
      <p:grpSp>
        <p:nvGrpSpPr>
          <p:cNvPr id="819" name="Google Shape;819;p72"/>
          <p:cNvGrpSpPr/>
          <p:nvPr/>
        </p:nvGrpSpPr>
        <p:grpSpPr>
          <a:xfrm>
            <a:off x="-38100" y="274650"/>
            <a:ext cx="9220200" cy="228600"/>
            <a:chOff x="76200" y="3274700"/>
            <a:chExt cx="9220200" cy="228600"/>
          </a:xfrm>
        </p:grpSpPr>
        <p:sp>
          <p:nvSpPr>
            <p:cNvPr id="820" name="Google Shape;820;p7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1" name="Google Shape;821;p72"/>
            <p:cNvGrpSpPr/>
            <p:nvPr/>
          </p:nvGrpSpPr>
          <p:grpSpPr>
            <a:xfrm>
              <a:off x="76200" y="3274700"/>
              <a:ext cx="9220200" cy="228600"/>
              <a:chOff x="-19050" y="4779650"/>
              <a:chExt cx="9220200" cy="228600"/>
            </a:xfrm>
          </p:grpSpPr>
          <p:sp>
            <p:nvSpPr>
              <p:cNvPr id="822" name="Google Shape;822;p7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7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73"/>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829" name="Google Shape;829;p73"/>
          <p:cNvPicPr preferRelativeResize="0"/>
          <p:nvPr/>
        </p:nvPicPr>
        <p:blipFill>
          <a:blip r:embed="rId3">
            <a:alphaModFix/>
          </a:blip>
          <a:stretch>
            <a:fillRect/>
          </a:stretch>
        </p:blipFill>
        <p:spPr>
          <a:xfrm>
            <a:off x="516625" y="1688350"/>
            <a:ext cx="2968478" cy="2254766"/>
          </a:xfrm>
          <a:prstGeom prst="rect">
            <a:avLst/>
          </a:prstGeom>
          <a:noFill/>
          <a:ln>
            <a:noFill/>
          </a:ln>
        </p:spPr>
      </p:pic>
      <p:sp>
        <p:nvSpPr>
          <p:cNvPr id="830" name="Google Shape;830;p73"/>
          <p:cNvSpPr txBox="1"/>
          <p:nvPr/>
        </p:nvSpPr>
        <p:spPr>
          <a:xfrm>
            <a:off x="537700" y="4010775"/>
            <a:ext cx="2944200" cy="25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t>Afghanistan: Massacres of Hazaras in Afghanistan</a:t>
            </a:r>
            <a:endParaRPr sz="3600"/>
          </a:p>
          <a:p>
            <a:pPr indent="0" lvl="0" marL="0" rtl="0" algn="l">
              <a:spcBef>
                <a:spcPts val="0"/>
              </a:spcBef>
              <a:spcAft>
                <a:spcPts val="0"/>
              </a:spcAft>
              <a:buNone/>
            </a:pPr>
            <a:r>
              <a:rPr lang="en"/>
              <a:t>Human Rights Watch</a:t>
            </a:r>
            <a:endParaRPr/>
          </a:p>
        </p:txBody>
      </p:sp>
      <p:sp>
        <p:nvSpPr>
          <p:cNvPr id="831" name="Google Shape;831;p73"/>
          <p:cNvSpPr txBox="1"/>
          <p:nvPr/>
        </p:nvSpPr>
        <p:spPr>
          <a:xfrm>
            <a:off x="3772775" y="1710100"/>
            <a:ext cx="4786500" cy="46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highlight>
                  <a:srgbClr val="FFFFFF"/>
                </a:highlight>
                <a:latin typeface="Trebuchet MS"/>
                <a:ea typeface="Trebuchet MS"/>
                <a:cs typeface="Trebuchet MS"/>
                <a:sym typeface="Trebuchet MS"/>
              </a:rPr>
              <a:t>This report documents two massacres committed by Taliban forces in the central highlands of Afghanistan, in January 2001and May 2000. In both cases the victims were primarily Hazaras, a Shia Muslim ethnic group that has been the target of previous massacres and other serious human rights violations by Taliban forces. These massacres took place in the context of the six-year war between the Taliban and parties now grouped in the United National Islamic Front for the Salvation of Afghanistan (the 'United Front'), in which international human rights and humanitarian law have been repeatedly violated by the warring factions. Ethnic and religious minorities, and the Hazaras in particular, have been especially vulnerable in areas of conflict, and Taliban forces have committed large-scale abuses against Hazara civilians with impunity. In this report Human Rights Watch calls upon the United Nations to investigate both massacres and to systematically monitor human rights and humanitarian law violations by all parties to Afghanistan's civil war.</a:t>
            </a:r>
            <a:endParaRPr sz="1200">
              <a:highlight>
                <a:srgbClr val="FFFFFF"/>
              </a:highlight>
              <a:latin typeface="Trebuchet MS"/>
              <a:ea typeface="Trebuchet MS"/>
              <a:cs typeface="Trebuchet MS"/>
              <a:sym typeface="Trebuchet MS"/>
            </a:endParaRPr>
          </a:p>
          <a:p>
            <a:pPr indent="0" lvl="0" marL="0" rtl="0" algn="l">
              <a:spcBef>
                <a:spcPts val="0"/>
              </a:spcBef>
              <a:spcAft>
                <a:spcPts val="0"/>
              </a:spcAft>
              <a:buNone/>
            </a:pPr>
            <a:r>
              <a:t/>
            </a:r>
            <a:endParaRPr sz="1200">
              <a:highlight>
                <a:srgbClr val="FFFFFF"/>
              </a:highlight>
              <a:latin typeface="Trebuchet MS"/>
              <a:ea typeface="Trebuchet MS"/>
              <a:cs typeface="Trebuchet MS"/>
              <a:sym typeface="Trebuchet MS"/>
            </a:endParaRPr>
          </a:p>
          <a:p>
            <a:pPr indent="0" lvl="0" marL="0" rtl="0" algn="l">
              <a:spcBef>
                <a:spcPts val="0"/>
              </a:spcBef>
              <a:spcAft>
                <a:spcPts val="0"/>
              </a:spcAft>
              <a:buNone/>
            </a:pPr>
            <a:r>
              <a:rPr lang="en" sz="900">
                <a:solidFill>
                  <a:schemeClr val="hlink"/>
                </a:solidFill>
                <a:highlight>
                  <a:srgbClr val="FFFFFF"/>
                </a:highlight>
                <a:uFill>
                  <a:noFill/>
                </a:uFill>
                <a:latin typeface="Trebuchet MS"/>
                <a:ea typeface="Trebuchet MS"/>
                <a:cs typeface="Trebuchet MS"/>
                <a:sym typeface="Trebuchet MS"/>
                <a:hlinkClick r:id="rId4"/>
              </a:rPr>
              <a:t>Human Rights Watch, </a:t>
            </a:r>
            <a:r>
              <a:rPr i="1" lang="en" sz="900">
                <a:solidFill>
                  <a:schemeClr val="hlink"/>
                </a:solidFill>
                <a:highlight>
                  <a:srgbClr val="FFFFFF"/>
                </a:highlight>
                <a:uFill>
                  <a:noFill/>
                </a:uFill>
                <a:latin typeface="Trebuchet MS"/>
                <a:ea typeface="Trebuchet MS"/>
                <a:cs typeface="Trebuchet MS"/>
                <a:sym typeface="Trebuchet MS"/>
                <a:hlinkClick r:id="rId5"/>
              </a:rPr>
              <a:t>Afghanistan: Massacres of Hazaras in Afghanistan </a:t>
            </a:r>
            <a:r>
              <a:rPr lang="en" sz="900">
                <a:solidFill>
                  <a:schemeClr val="hlink"/>
                </a:solidFill>
                <a:highlight>
                  <a:srgbClr val="FFFFFF"/>
                </a:highlight>
                <a:uFill>
                  <a:noFill/>
                </a:uFill>
                <a:latin typeface="Trebuchet MS"/>
                <a:ea typeface="Trebuchet MS"/>
                <a:cs typeface="Trebuchet MS"/>
                <a:sym typeface="Trebuchet MS"/>
                <a:hlinkClick r:id="rId6"/>
              </a:rPr>
              <a:t>, 1 February 2001, C1301, available at: http://www.unhcr.org/refworld/docid/3ae6a87c4.html [accessed 2 February 2013]</a:t>
            </a:r>
            <a:r>
              <a:rPr lang="en" sz="1200"/>
              <a:t> </a:t>
            </a:r>
            <a:r>
              <a:rPr lang="en" sz="800">
                <a:solidFill>
                  <a:srgbClr val="666666"/>
                </a:solidFill>
                <a:latin typeface="Trebuchet MS"/>
                <a:ea typeface="Trebuchet MS"/>
                <a:cs typeface="Trebuchet MS"/>
                <a:sym typeface="Trebuchet MS"/>
              </a:rPr>
              <a:t>Use ctrl + click to open link.</a:t>
            </a:r>
            <a:endParaRPr sz="1200"/>
          </a:p>
        </p:txBody>
      </p:sp>
      <p:grpSp>
        <p:nvGrpSpPr>
          <p:cNvPr id="832" name="Google Shape;832;p73"/>
          <p:cNvGrpSpPr/>
          <p:nvPr/>
        </p:nvGrpSpPr>
        <p:grpSpPr>
          <a:xfrm>
            <a:off x="-38100" y="274650"/>
            <a:ext cx="9220200" cy="228600"/>
            <a:chOff x="76200" y="3274700"/>
            <a:chExt cx="9220200" cy="228600"/>
          </a:xfrm>
        </p:grpSpPr>
        <p:sp>
          <p:nvSpPr>
            <p:cNvPr id="833" name="Google Shape;833;p7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4" name="Google Shape;834;p73"/>
            <p:cNvGrpSpPr/>
            <p:nvPr/>
          </p:nvGrpSpPr>
          <p:grpSpPr>
            <a:xfrm>
              <a:off x="76200" y="3274700"/>
              <a:ext cx="9220200" cy="228600"/>
              <a:chOff x="-19050" y="4779650"/>
              <a:chExt cx="9220200" cy="228600"/>
            </a:xfrm>
          </p:grpSpPr>
          <p:sp>
            <p:nvSpPr>
              <p:cNvPr id="835" name="Google Shape;835;p7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7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74"/>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842" name="Google Shape;842;p74"/>
          <p:cNvPicPr preferRelativeResize="0"/>
          <p:nvPr/>
        </p:nvPicPr>
        <p:blipFill>
          <a:blip r:embed="rId3">
            <a:alphaModFix/>
          </a:blip>
          <a:stretch>
            <a:fillRect/>
          </a:stretch>
        </p:blipFill>
        <p:spPr>
          <a:xfrm>
            <a:off x="855813" y="1603641"/>
            <a:ext cx="3304037" cy="4960817"/>
          </a:xfrm>
          <a:prstGeom prst="rect">
            <a:avLst/>
          </a:prstGeom>
          <a:noFill/>
          <a:ln>
            <a:noFill/>
          </a:ln>
        </p:spPr>
      </p:pic>
      <p:pic>
        <p:nvPicPr>
          <p:cNvPr id="843" name="Google Shape;843;p74"/>
          <p:cNvPicPr preferRelativeResize="0"/>
          <p:nvPr/>
        </p:nvPicPr>
        <p:blipFill>
          <a:blip r:embed="rId4">
            <a:alphaModFix/>
          </a:blip>
          <a:stretch>
            <a:fillRect/>
          </a:stretch>
        </p:blipFill>
        <p:spPr>
          <a:xfrm>
            <a:off x="4720397" y="1656225"/>
            <a:ext cx="3966377" cy="3122441"/>
          </a:xfrm>
          <a:prstGeom prst="rect">
            <a:avLst/>
          </a:prstGeom>
          <a:noFill/>
          <a:ln>
            <a:noFill/>
          </a:ln>
        </p:spPr>
      </p:pic>
      <p:sp>
        <p:nvSpPr>
          <p:cNvPr id="844" name="Google Shape;844;p74"/>
          <p:cNvSpPr txBox="1"/>
          <p:nvPr/>
        </p:nvSpPr>
        <p:spPr>
          <a:xfrm>
            <a:off x="4715985" y="4865825"/>
            <a:ext cx="3940200" cy="152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Destroying Hazara history and making and promoting an inaccurate, demeaning history of their culture have been further strategies, in addition to violent attacks. In March 2001, the Taliban notoriously destroyed the ancient Buddah sculptures of Bamiyan which were principal symbols of Hazara history and culture, and one of the most popular masterpieces of the oral and intangible heritage of humanity. Such is the history of two centuries of crimes against the Hazara, and from which they still suffer.</a:t>
            </a:r>
            <a:endParaRPr sz="11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845" name="Google Shape;845;p74"/>
          <p:cNvSpPr txBox="1"/>
          <p:nvPr/>
        </p:nvSpPr>
        <p:spPr>
          <a:xfrm rot="-1336913">
            <a:off x="810977" y="4999048"/>
            <a:ext cx="3587370" cy="83777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6D9EEB"/>
                </a:solidFill>
                <a:latin typeface="Times New Roman"/>
                <a:ea typeface="Times New Roman"/>
                <a:cs typeface="Times New Roman"/>
                <a:sym typeface="Times New Roman"/>
              </a:rPr>
              <a:t>Ancient Buddha sculptures of Bamiyan, principal symbols of Hazara history and culture!</a:t>
            </a:r>
            <a:endParaRPr b="1" sz="1800">
              <a:solidFill>
                <a:srgbClr val="6D9EEB"/>
              </a:solidFill>
            </a:endParaRPr>
          </a:p>
        </p:txBody>
      </p:sp>
      <p:grpSp>
        <p:nvGrpSpPr>
          <p:cNvPr id="846" name="Google Shape;846;p74"/>
          <p:cNvGrpSpPr/>
          <p:nvPr/>
        </p:nvGrpSpPr>
        <p:grpSpPr>
          <a:xfrm>
            <a:off x="-38100" y="274650"/>
            <a:ext cx="9220200" cy="228600"/>
            <a:chOff x="76200" y="3274700"/>
            <a:chExt cx="9220200" cy="228600"/>
          </a:xfrm>
        </p:grpSpPr>
        <p:sp>
          <p:nvSpPr>
            <p:cNvPr id="847" name="Google Shape;847;p7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8" name="Google Shape;848;p74"/>
            <p:cNvGrpSpPr/>
            <p:nvPr/>
          </p:nvGrpSpPr>
          <p:grpSpPr>
            <a:xfrm>
              <a:off x="76200" y="3274700"/>
              <a:ext cx="9220200" cy="228600"/>
              <a:chOff x="-19050" y="4779650"/>
              <a:chExt cx="9220200" cy="228600"/>
            </a:xfrm>
          </p:grpSpPr>
          <p:sp>
            <p:nvSpPr>
              <p:cNvPr id="849" name="Google Shape;849;p7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7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75"/>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856" name="Google Shape;856;p75"/>
          <p:cNvPicPr preferRelativeResize="0"/>
          <p:nvPr/>
        </p:nvPicPr>
        <p:blipFill>
          <a:blip r:embed="rId3">
            <a:alphaModFix/>
          </a:blip>
          <a:stretch>
            <a:fillRect/>
          </a:stretch>
        </p:blipFill>
        <p:spPr>
          <a:xfrm>
            <a:off x="492475" y="1643350"/>
            <a:ext cx="2750876" cy="4879758"/>
          </a:xfrm>
          <a:prstGeom prst="rect">
            <a:avLst/>
          </a:prstGeom>
          <a:noFill/>
          <a:ln>
            <a:noFill/>
          </a:ln>
        </p:spPr>
      </p:pic>
      <p:sp>
        <p:nvSpPr>
          <p:cNvPr id="857" name="Google Shape;857;p75"/>
          <p:cNvSpPr txBox="1"/>
          <p:nvPr/>
        </p:nvSpPr>
        <p:spPr>
          <a:xfrm>
            <a:off x="3420175" y="5841150"/>
            <a:ext cx="5174400" cy="705000"/>
          </a:xfrm>
          <a:prstGeom prst="rect">
            <a:avLst/>
          </a:prstGeom>
          <a:solidFill>
            <a:srgbClr val="FF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Less than 2% of National budget for Hazara- populated areas like Bamyan and Daikundi.</a:t>
            </a:r>
            <a:endParaRPr b="1" sz="1800">
              <a:solidFill>
                <a:schemeClr val="lt1"/>
              </a:solidFill>
            </a:endParaRPr>
          </a:p>
        </p:txBody>
      </p:sp>
      <p:sp>
        <p:nvSpPr>
          <p:cNvPr id="858" name="Google Shape;858;p75"/>
          <p:cNvSpPr txBox="1"/>
          <p:nvPr/>
        </p:nvSpPr>
        <p:spPr>
          <a:xfrm>
            <a:off x="3332025" y="1648400"/>
            <a:ext cx="5297700" cy="410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t>2007</a:t>
            </a:r>
            <a:endParaRPr sz="9600"/>
          </a:p>
          <a:p>
            <a:pPr indent="0" lvl="0" marL="0" rtl="0" algn="ctr">
              <a:spcBef>
                <a:spcPts val="0"/>
              </a:spcBef>
              <a:spcAft>
                <a:spcPts val="0"/>
              </a:spcAft>
              <a:buNone/>
            </a:pPr>
            <a:r>
              <a:rPr lang="en">
                <a:solidFill>
                  <a:schemeClr val="hlink"/>
                </a:solidFill>
                <a:uFill>
                  <a:noFill/>
                </a:uFill>
                <a:hlinkClick r:id="rId4"/>
              </a:rPr>
              <a:t>Daikundi Province, where half-a-million people are dependent on agriculture, the Afghan Department of Agriculture in 2007 had a budget of only </a:t>
            </a:r>
            <a:r>
              <a:rPr b="1" lang="en">
                <a:solidFill>
                  <a:srgbClr val="FF0000"/>
                </a:solidFill>
                <a:uFill>
                  <a:noFill/>
                </a:uFill>
                <a:hlinkClick r:id="rId5">
                  <a:extLst>
                    <a:ext uri="{A12FA001-AC4F-418D-AE19-62706E023703}">
                      <ahyp:hlinkClr val="tx"/>
                    </a:ext>
                  </a:extLst>
                </a:hlinkClick>
              </a:rPr>
              <a:t>$2,400</a:t>
            </a:r>
            <a:r>
              <a:rPr lang="en">
                <a:solidFill>
                  <a:schemeClr val="hlink"/>
                </a:solidFill>
                <a:uFill>
                  <a:noFill/>
                </a:uFill>
                <a:hlinkClick r:id="rId6"/>
              </a:rPr>
              <a:t> to improve farming in the area.</a:t>
            </a:r>
            <a:endParaRPr/>
          </a:p>
          <a:p>
            <a:pPr indent="0" lvl="0" marL="0" rtl="0" algn="ctr">
              <a:spcBef>
                <a:spcPts val="0"/>
              </a:spcBef>
              <a:spcAft>
                <a:spcPts val="0"/>
              </a:spcAft>
              <a:buNone/>
            </a:pPr>
            <a:r>
              <a:rPr lang="en" sz="800">
                <a:solidFill>
                  <a:srgbClr val="666666"/>
                </a:solidFill>
                <a:latin typeface="Trebuchet MS"/>
                <a:ea typeface="Trebuchet MS"/>
                <a:cs typeface="Trebuchet MS"/>
                <a:sym typeface="Trebuchet MS"/>
              </a:rPr>
              <a:t>Use ctrl + click to open link.</a:t>
            </a:r>
            <a:endParaRPr/>
          </a:p>
          <a:p>
            <a:pPr indent="0" lvl="0" marL="0" rtl="0" algn="ctr">
              <a:spcBef>
                <a:spcPts val="0"/>
              </a:spcBef>
              <a:spcAft>
                <a:spcPts val="0"/>
              </a:spcAft>
              <a:buNone/>
            </a:pPr>
            <a:r>
              <a:rPr lang="en" sz="9600"/>
              <a:t>2007</a:t>
            </a:r>
            <a:endParaRPr/>
          </a:p>
          <a:p>
            <a:pPr indent="0" lvl="0" marL="0" rtl="0" algn="ctr">
              <a:spcBef>
                <a:spcPts val="0"/>
              </a:spcBef>
              <a:spcAft>
                <a:spcPts val="0"/>
              </a:spcAft>
              <a:buNone/>
            </a:pPr>
            <a:r>
              <a:rPr lang="en">
                <a:solidFill>
                  <a:schemeClr val="hlink"/>
                </a:solidFill>
                <a:highlight>
                  <a:srgbClr val="FFFFFF"/>
                </a:highlight>
                <a:uFill>
                  <a:noFill/>
                </a:uFill>
                <a:hlinkClick r:id="rId7"/>
              </a:rPr>
              <a:t>Government's plan to build a modern prison in Daikundi;</a:t>
            </a:r>
            <a:br>
              <a:rPr lang="en">
                <a:solidFill>
                  <a:schemeClr val="hlink"/>
                </a:solidFill>
                <a:highlight>
                  <a:srgbClr val="FFFFFF"/>
                </a:highlight>
                <a:uFill>
                  <a:noFill/>
                </a:uFill>
                <a:hlinkClick r:id="rId8"/>
              </a:rPr>
            </a:br>
            <a:r>
              <a:rPr lang="en">
                <a:solidFill>
                  <a:schemeClr val="hlink"/>
                </a:solidFill>
                <a:highlight>
                  <a:srgbClr val="FFFFFF"/>
                </a:highlight>
                <a:uFill>
                  <a:noFill/>
                </a:uFill>
                <a:hlinkClick r:id="rId9"/>
              </a:rPr>
              <a:t>Cost </a:t>
            </a:r>
            <a:r>
              <a:rPr lang="en">
                <a:solidFill>
                  <a:srgbClr val="FF0000"/>
                </a:solidFill>
                <a:uFill>
                  <a:noFill/>
                </a:uFill>
                <a:hlinkClick r:id="rId10">
                  <a:extLst>
                    <a:ext uri="{A12FA001-AC4F-418D-AE19-62706E023703}">
                      <ahyp:hlinkClr val="tx"/>
                    </a:ext>
                  </a:extLst>
                </a:hlinkClick>
              </a:rPr>
              <a:t>$</a:t>
            </a:r>
            <a:r>
              <a:rPr lang="en">
                <a:solidFill>
                  <a:srgbClr val="FF0000"/>
                </a:solidFill>
                <a:highlight>
                  <a:srgbClr val="FFFFFF"/>
                </a:highlight>
                <a:uFill>
                  <a:noFill/>
                </a:uFill>
                <a:hlinkClick r:id="rId11">
                  <a:extLst>
                    <a:ext uri="{A12FA001-AC4F-418D-AE19-62706E023703}">
                      <ahyp:hlinkClr val="tx"/>
                    </a:ext>
                  </a:extLst>
                </a:hlinkClick>
              </a:rPr>
              <a:t>795,566.</a:t>
            </a:r>
            <a:r>
              <a:rPr lang="en">
                <a:solidFill>
                  <a:srgbClr val="333333"/>
                </a:solidFill>
                <a:highlight>
                  <a:srgbClr val="FFFFFF"/>
                </a:highlight>
              </a:rPr>
              <a:t> </a:t>
            </a:r>
            <a:r>
              <a:rPr lang="en" sz="800">
                <a:solidFill>
                  <a:srgbClr val="666666"/>
                </a:solidFill>
                <a:latin typeface="Trebuchet MS"/>
                <a:ea typeface="Trebuchet MS"/>
                <a:cs typeface="Trebuchet MS"/>
                <a:sym typeface="Trebuchet MS"/>
              </a:rPr>
              <a:t>Use ctrl + click to open link.</a:t>
            </a:r>
            <a:endParaRPr/>
          </a:p>
        </p:txBody>
      </p:sp>
      <p:grpSp>
        <p:nvGrpSpPr>
          <p:cNvPr id="859" name="Google Shape;859;p75"/>
          <p:cNvGrpSpPr/>
          <p:nvPr/>
        </p:nvGrpSpPr>
        <p:grpSpPr>
          <a:xfrm>
            <a:off x="-38100" y="274650"/>
            <a:ext cx="9220200" cy="228600"/>
            <a:chOff x="76200" y="3274700"/>
            <a:chExt cx="9220200" cy="228600"/>
          </a:xfrm>
        </p:grpSpPr>
        <p:sp>
          <p:nvSpPr>
            <p:cNvPr id="860" name="Google Shape;860;p75"/>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1" name="Google Shape;861;p75"/>
            <p:cNvGrpSpPr/>
            <p:nvPr/>
          </p:nvGrpSpPr>
          <p:grpSpPr>
            <a:xfrm>
              <a:off x="76200" y="3274700"/>
              <a:ext cx="9220200" cy="228600"/>
              <a:chOff x="-19050" y="4779650"/>
              <a:chExt cx="9220200" cy="228600"/>
            </a:xfrm>
          </p:grpSpPr>
          <p:sp>
            <p:nvSpPr>
              <p:cNvPr id="862" name="Google Shape;862;p75"/>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75"/>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7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869" name="Google Shape;869;p76"/>
          <p:cNvPicPr preferRelativeResize="0"/>
          <p:nvPr/>
        </p:nvPicPr>
        <p:blipFill>
          <a:blip r:embed="rId3">
            <a:alphaModFix/>
          </a:blip>
          <a:stretch>
            <a:fillRect/>
          </a:stretch>
        </p:blipFill>
        <p:spPr>
          <a:xfrm>
            <a:off x="2828316" y="1582575"/>
            <a:ext cx="5789451" cy="4375909"/>
          </a:xfrm>
          <a:prstGeom prst="rect">
            <a:avLst/>
          </a:prstGeom>
          <a:noFill/>
          <a:ln>
            <a:noFill/>
          </a:ln>
        </p:spPr>
      </p:pic>
      <p:sp>
        <p:nvSpPr>
          <p:cNvPr id="870" name="Google Shape;870;p76"/>
          <p:cNvSpPr txBox="1"/>
          <p:nvPr/>
        </p:nvSpPr>
        <p:spPr>
          <a:xfrm>
            <a:off x="511275"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2</a:t>
            </a:r>
            <a:endParaRPr sz="7200"/>
          </a:p>
        </p:txBody>
      </p:sp>
      <p:sp>
        <p:nvSpPr>
          <p:cNvPr id="871" name="Google Shape;871;p76"/>
          <p:cNvSpPr txBox="1"/>
          <p:nvPr/>
        </p:nvSpPr>
        <p:spPr>
          <a:xfrm>
            <a:off x="546525" y="5976500"/>
            <a:ext cx="8065800" cy="63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i="1" lang="en">
                <a:latin typeface="Times New Roman"/>
                <a:ea typeface="Times New Roman"/>
                <a:cs typeface="Times New Roman"/>
                <a:sym typeface="Times New Roman"/>
              </a:rPr>
              <a:t>Hazara roads are blocked by Taliban gunmen.  Hazara cars are halted and its passengers are killed.</a:t>
            </a:r>
            <a:endParaRPr i="1">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hlink"/>
                </a:solidFill>
                <a:uFill>
                  <a:noFill/>
                </a:uFill>
                <a:latin typeface="Times New Roman"/>
                <a:ea typeface="Times New Roman"/>
                <a:cs typeface="Times New Roman"/>
                <a:sym typeface="Times New Roman"/>
                <a:hlinkClick r:id="rId4"/>
              </a:rPr>
              <a:t>A statement of </a:t>
            </a:r>
            <a:r>
              <a:rPr lang="en">
                <a:solidFill>
                  <a:schemeClr val="hlink"/>
                </a:solidFill>
                <a:highlight>
                  <a:srgbClr val="FFFFFF"/>
                </a:highlight>
                <a:uFill>
                  <a:noFill/>
                </a:uFill>
                <a:latin typeface="Times New Roman"/>
                <a:ea typeface="Times New Roman"/>
                <a:cs typeface="Times New Roman"/>
                <a:sym typeface="Times New Roman"/>
                <a:hlinkClick r:id="rId5"/>
              </a:rPr>
              <a:t>Afghanistan Independent Human Rights Commission (AIHRC)</a:t>
            </a:r>
            <a:r>
              <a:rPr lang="en">
                <a:solidFill>
                  <a:schemeClr val="hlink"/>
                </a:solidFill>
                <a:uFill>
                  <a:noFill/>
                </a:uFill>
                <a:latin typeface="Times New Roman"/>
                <a:ea typeface="Times New Roman"/>
                <a:cs typeface="Times New Roman"/>
                <a:sym typeface="Times New Roman"/>
                <a:hlinkClick r:id="rId6"/>
              </a:rPr>
              <a:t> in Dari </a:t>
            </a:r>
            <a:r>
              <a:rPr lang="en" sz="800">
                <a:solidFill>
                  <a:srgbClr val="666666"/>
                </a:solidFill>
                <a:latin typeface="Trebuchet MS"/>
                <a:ea typeface="Trebuchet MS"/>
                <a:cs typeface="Trebuchet MS"/>
                <a:sym typeface="Trebuchet MS"/>
              </a:rPr>
              <a:t>Use ctrl + click to open link.</a:t>
            </a:r>
            <a:endParaRPr>
              <a:latin typeface="Times New Roman"/>
              <a:ea typeface="Times New Roman"/>
              <a:cs typeface="Times New Roman"/>
              <a:sym typeface="Times New Roman"/>
            </a:endParaRPr>
          </a:p>
        </p:txBody>
      </p:sp>
      <p:grpSp>
        <p:nvGrpSpPr>
          <p:cNvPr id="872" name="Google Shape;872;p76"/>
          <p:cNvGrpSpPr/>
          <p:nvPr/>
        </p:nvGrpSpPr>
        <p:grpSpPr>
          <a:xfrm>
            <a:off x="-38100" y="274650"/>
            <a:ext cx="9220200" cy="228600"/>
            <a:chOff x="76200" y="3274700"/>
            <a:chExt cx="9220200" cy="228600"/>
          </a:xfrm>
        </p:grpSpPr>
        <p:sp>
          <p:nvSpPr>
            <p:cNvPr id="873" name="Google Shape;873;p7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4" name="Google Shape;874;p76"/>
            <p:cNvGrpSpPr/>
            <p:nvPr/>
          </p:nvGrpSpPr>
          <p:grpSpPr>
            <a:xfrm>
              <a:off x="76200" y="3274700"/>
              <a:ext cx="9220200" cy="228600"/>
              <a:chOff x="-19050" y="4779650"/>
              <a:chExt cx="9220200" cy="228600"/>
            </a:xfrm>
          </p:grpSpPr>
          <p:sp>
            <p:nvSpPr>
              <p:cNvPr id="875" name="Google Shape;875;p7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7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4"/>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t>Hazaristan</a:t>
            </a:r>
            <a:endParaRPr/>
          </a:p>
        </p:txBody>
      </p:sp>
      <p:sp>
        <p:nvSpPr>
          <p:cNvPr id="92" name="Google Shape;92;p14"/>
          <p:cNvSpPr txBox="1"/>
          <p:nvPr>
            <p:ph idx="1" type="body"/>
          </p:nvPr>
        </p:nvSpPr>
        <p:spPr>
          <a:xfrm>
            <a:off x="457200" y="1600200"/>
            <a:ext cx="8229600" cy="496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93" name="Google Shape;93;p14"/>
          <p:cNvPicPr preferRelativeResize="0"/>
          <p:nvPr/>
        </p:nvPicPr>
        <p:blipFill>
          <a:blip r:embed="rId3">
            <a:alphaModFix/>
          </a:blip>
          <a:stretch>
            <a:fillRect/>
          </a:stretch>
        </p:blipFill>
        <p:spPr>
          <a:xfrm>
            <a:off x="1143000" y="1600200"/>
            <a:ext cx="6858000" cy="4572000"/>
          </a:xfrm>
          <a:prstGeom prst="rect">
            <a:avLst/>
          </a:prstGeom>
          <a:noFill/>
          <a:ln>
            <a:noFill/>
          </a:ln>
        </p:spPr>
      </p:pic>
      <p:sp>
        <p:nvSpPr>
          <p:cNvPr id="94" name="Google Shape;94;p14"/>
          <p:cNvSpPr txBox="1"/>
          <p:nvPr/>
        </p:nvSpPr>
        <p:spPr>
          <a:xfrm>
            <a:off x="1727725" y="6276200"/>
            <a:ext cx="5227200" cy="23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33333"/>
                </a:solidFill>
                <a:highlight>
                  <a:srgbClr val="FFFFFF"/>
                </a:highlight>
                <a:latin typeface="Verdana"/>
                <a:ea typeface="Verdana"/>
                <a:cs typeface="Verdana"/>
                <a:sym typeface="Verdana"/>
              </a:rPr>
              <a:t>A mountain above the clouds in the  Waras District of Bamyan.</a:t>
            </a:r>
            <a:endParaRPr sz="10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10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a:p>
        </p:txBody>
      </p:sp>
      <p:grpSp>
        <p:nvGrpSpPr>
          <p:cNvPr id="95" name="Google Shape;95;p14"/>
          <p:cNvGrpSpPr/>
          <p:nvPr/>
        </p:nvGrpSpPr>
        <p:grpSpPr>
          <a:xfrm>
            <a:off x="-38100" y="274650"/>
            <a:ext cx="9220200" cy="228600"/>
            <a:chOff x="76200" y="3274700"/>
            <a:chExt cx="9220200" cy="228600"/>
          </a:xfrm>
        </p:grpSpPr>
        <p:sp>
          <p:nvSpPr>
            <p:cNvPr id="96" name="Google Shape;96;p1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14"/>
            <p:cNvGrpSpPr/>
            <p:nvPr/>
          </p:nvGrpSpPr>
          <p:grpSpPr>
            <a:xfrm>
              <a:off x="76200" y="3274700"/>
              <a:ext cx="9220200" cy="228600"/>
              <a:chOff x="-19050" y="4779650"/>
              <a:chExt cx="9220200" cy="228600"/>
            </a:xfrm>
          </p:grpSpPr>
          <p:sp>
            <p:nvSpPr>
              <p:cNvPr id="98" name="Google Shape;98;p1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7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882" name="Google Shape;882;p77"/>
          <p:cNvSpPr txBox="1"/>
          <p:nvPr/>
        </p:nvSpPr>
        <p:spPr>
          <a:xfrm>
            <a:off x="511275"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4</a:t>
            </a:r>
            <a:endParaRPr sz="7200"/>
          </a:p>
        </p:txBody>
      </p:sp>
      <p:pic>
        <p:nvPicPr>
          <p:cNvPr id="883" name="Google Shape;883;p77"/>
          <p:cNvPicPr preferRelativeResize="0"/>
          <p:nvPr/>
        </p:nvPicPr>
        <p:blipFill>
          <a:blip r:embed="rId3">
            <a:alphaModFix/>
          </a:blip>
          <a:stretch>
            <a:fillRect/>
          </a:stretch>
        </p:blipFill>
        <p:spPr>
          <a:xfrm>
            <a:off x="2520975" y="1570052"/>
            <a:ext cx="3020650" cy="4914925"/>
          </a:xfrm>
          <a:prstGeom prst="rect">
            <a:avLst/>
          </a:prstGeom>
          <a:noFill/>
          <a:ln>
            <a:noFill/>
          </a:ln>
        </p:spPr>
      </p:pic>
      <p:pic>
        <p:nvPicPr>
          <p:cNvPr id="884" name="Google Shape;884;p77"/>
          <p:cNvPicPr preferRelativeResize="0"/>
          <p:nvPr/>
        </p:nvPicPr>
        <p:blipFill>
          <a:blip r:embed="rId4">
            <a:alphaModFix/>
          </a:blip>
          <a:stretch>
            <a:fillRect/>
          </a:stretch>
        </p:blipFill>
        <p:spPr>
          <a:xfrm>
            <a:off x="5287876" y="4477338"/>
            <a:ext cx="3703749" cy="1851874"/>
          </a:xfrm>
          <a:prstGeom prst="rect">
            <a:avLst/>
          </a:prstGeom>
          <a:noFill/>
          <a:ln>
            <a:noFill/>
          </a:ln>
        </p:spPr>
      </p:pic>
      <p:sp>
        <p:nvSpPr>
          <p:cNvPr id="885" name="Google Shape;885;p77"/>
          <p:cNvSpPr txBox="1"/>
          <p:nvPr/>
        </p:nvSpPr>
        <p:spPr>
          <a:xfrm>
            <a:off x="5629400" y="1783500"/>
            <a:ext cx="3020700" cy="8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Hazara </a:t>
            </a:r>
            <a:r>
              <a:rPr lang="en" sz="3000"/>
              <a:t>passengers</a:t>
            </a:r>
            <a:r>
              <a:rPr lang="en" sz="3000"/>
              <a:t> executed by Pashtun Taliban in Ghor.</a:t>
            </a:r>
            <a:endParaRPr sz="3000"/>
          </a:p>
        </p:txBody>
      </p:sp>
      <p:grpSp>
        <p:nvGrpSpPr>
          <p:cNvPr id="886" name="Google Shape;886;p77"/>
          <p:cNvGrpSpPr/>
          <p:nvPr/>
        </p:nvGrpSpPr>
        <p:grpSpPr>
          <a:xfrm>
            <a:off x="-38100" y="274650"/>
            <a:ext cx="9220200" cy="228600"/>
            <a:chOff x="76200" y="3274700"/>
            <a:chExt cx="9220200" cy="228600"/>
          </a:xfrm>
        </p:grpSpPr>
        <p:sp>
          <p:nvSpPr>
            <p:cNvPr id="887" name="Google Shape;887;p7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8" name="Google Shape;888;p77"/>
            <p:cNvGrpSpPr/>
            <p:nvPr/>
          </p:nvGrpSpPr>
          <p:grpSpPr>
            <a:xfrm>
              <a:off x="76200" y="3274700"/>
              <a:ext cx="9220200" cy="228600"/>
              <a:chOff x="-19050" y="4779650"/>
              <a:chExt cx="9220200" cy="228600"/>
            </a:xfrm>
          </p:grpSpPr>
          <p:sp>
            <p:nvSpPr>
              <p:cNvPr id="889" name="Google Shape;889;p7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7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7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896" name="Google Shape;896;p78"/>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6</a:t>
            </a:r>
            <a:endParaRPr sz="7200"/>
          </a:p>
        </p:txBody>
      </p:sp>
      <p:sp>
        <p:nvSpPr>
          <p:cNvPr id="897" name="Google Shape;897;p78"/>
          <p:cNvSpPr txBox="1"/>
          <p:nvPr/>
        </p:nvSpPr>
        <p:spPr>
          <a:xfrm>
            <a:off x="6640300" y="1783500"/>
            <a:ext cx="2009700" cy="414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Several </a:t>
            </a:r>
            <a:r>
              <a:rPr lang="en" sz="2400"/>
              <a:t>Hazara passengers abducted, tortured and beheaded  by Pashtun Taliban in Zabul.</a:t>
            </a:r>
            <a:endParaRPr sz="2400"/>
          </a:p>
        </p:txBody>
      </p:sp>
      <p:pic>
        <p:nvPicPr>
          <p:cNvPr id="898" name="Google Shape;898;p78"/>
          <p:cNvPicPr preferRelativeResize="0"/>
          <p:nvPr/>
        </p:nvPicPr>
        <p:blipFill>
          <a:blip r:embed="rId3">
            <a:alphaModFix/>
          </a:blip>
          <a:stretch>
            <a:fillRect/>
          </a:stretch>
        </p:blipFill>
        <p:spPr>
          <a:xfrm>
            <a:off x="1668250" y="1630752"/>
            <a:ext cx="4773739" cy="4301699"/>
          </a:xfrm>
          <a:prstGeom prst="rect">
            <a:avLst/>
          </a:prstGeom>
          <a:noFill/>
          <a:ln>
            <a:noFill/>
          </a:ln>
        </p:spPr>
      </p:pic>
      <p:grpSp>
        <p:nvGrpSpPr>
          <p:cNvPr id="899" name="Google Shape;899;p78"/>
          <p:cNvGrpSpPr/>
          <p:nvPr/>
        </p:nvGrpSpPr>
        <p:grpSpPr>
          <a:xfrm>
            <a:off x="-38100" y="274650"/>
            <a:ext cx="9220200" cy="228600"/>
            <a:chOff x="76200" y="3274700"/>
            <a:chExt cx="9220200" cy="228600"/>
          </a:xfrm>
        </p:grpSpPr>
        <p:sp>
          <p:nvSpPr>
            <p:cNvPr id="900" name="Google Shape;900;p7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1" name="Google Shape;901;p78"/>
            <p:cNvGrpSpPr/>
            <p:nvPr/>
          </p:nvGrpSpPr>
          <p:grpSpPr>
            <a:xfrm>
              <a:off x="76200" y="3274700"/>
              <a:ext cx="9220200" cy="228600"/>
              <a:chOff x="-19050" y="4779650"/>
              <a:chExt cx="9220200" cy="228600"/>
            </a:xfrm>
          </p:grpSpPr>
          <p:sp>
            <p:nvSpPr>
              <p:cNvPr id="902" name="Google Shape;902;p7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7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7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909" name="Google Shape;909;p79"/>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6</a:t>
            </a:r>
            <a:endParaRPr sz="7200"/>
          </a:p>
        </p:txBody>
      </p:sp>
      <p:sp>
        <p:nvSpPr>
          <p:cNvPr id="910" name="Google Shape;910;p79"/>
          <p:cNvSpPr txBox="1"/>
          <p:nvPr/>
        </p:nvSpPr>
        <p:spPr>
          <a:xfrm>
            <a:off x="1724400" y="5560100"/>
            <a:ext cx="7457700" cy="9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Hazara Protest in Kabul: The Hazara carry the body of Hazara victims abducted, tortured, and beheaded by Pashtun Taliban.</a:t>
            </a:r>
            <a:endParaRPr sz="1800"/>
          </a:p>
        </p:txBody>
      </p:sp>
      <p:grpSp>
        <p:nvGrpSpPr>
          <p:cNvPr id="911" name="Google Shape;911;p79"/>
          <p:cNvGrpSpPr/>
          <p:nvPr/>
        </p:nvGrpSpPr>
        <p:grpSpPr>
          <a:xfrm>
            <a:off x="-38100" y="274650"/>
            <a:ext cx="9220200" cy="228600"/>
            <a:chOff x="76200" y="3274700"/>
            <a:chExt cx="9220200" cy="228600"/>
          </a:xfrm>
        </p:grpSpPr>
        <p:sp>
          <p:nvSpPr>
            <p:cNvPr id="912" name="Google Shape;912;p79"/>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3" name="Google Shape;913;p79"/>
            <p:cNvGrpSpPr/>
            <p:nvPr/>
          </p:nvGrpSpPr>
          <p:grpSpPr>
            <a:xfrm>
              <a:off x="76200" y="3274700"/>
              <a:ext cx="9220200" cy="228600"/>
              <a:chOff x="-19050" y="4779650"/>
              <a:chExt cx="9220200" cy="228600"/>
            </a:xfrm>
          </p:grpSpPr>
          <p:sp>
            <p:nvSpPr>
              <p:cNvPr id="914" name="Google Shape;914;p79"/>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79"/>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16" name="Google Shape;916;p79"/>
          <p:cNvPicPr preferRelativeResize="0"/>
          <p:nvPr/>
        </p:nvPicPr>
        <p:blipFill>
          <a:blip r:embed="rId3">
            <a:alphaModFix/>
          </a:blip>
          <a:stretch>
            <a:fillRect/>
          </a:stretch>
        </p:blipFill>
        <p:spPr>
          <a:xfrm>
            <a:off x="2210150" y="1642401"/>
            <a:ext cx="5917023" cy="39176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8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922" name="Google Shape;922;p80"/>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6</a:t>
            </a:r>
            <a:endParaRPr sz="7200"/>
          </a:p>
        </p:txBody>
      </p:sp>
      <p:sp>
        <p:nvSpPr>
          <p:cNvPr id="923" name="Google Shape;923;p80"/>
          <p:cNvSpPr txBox="1"/>
          <p:nvPr/>
        </p:nvSpPr>
        <p:spPr>
          <a:xfrm>
            <a:off x="6912300" y="1783500"/>
            <a:ext cx="2009700" cy="414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latin typeface="Roboto"/>
                <a:ea typeface="Roboto"/>
                <a:cs typeface="Roboto"/>
                <a:sym typeface="Roboto"/>
              </a:rPr>
              <a:t>The Pashtunist government of Afghanistan blocked roads on the peaceful protest of the Hazara Enlightenment Movement, and isolated protesters in west of Kabul. A bloody attacked carried out by Pashtun suicide bombers killed and injured over 400 including many well-educated activists.</a:t>
            </a:r>
            <a:endParaRPr sz="1300">
              <a:latin typeface="Roboto"/>
              <a:ea typeface="Roboto"/>
              <a:cs typeface="Roboto"/>
              <a:sym typeface="Roboto"/>
            </a:endParaRPr>
          </a:p>
          <a:p>
            <a:pPr indent="0" lvl="0" marL="0" rtl="0" algn="l">
              <a:spcBef>
                <a:spcPts val="1600"/>
              </a:spcBef>
              <a:spcAft>
                <a:spcPts val="0"/>
              </a:spcAft>
              <a:buNone/>
            </a:pPr>
            <a:r>
              <a:t/>
            </a:r>
            <a:endParaRPr sz="2400"/>
          </a:p>
        </p:txBody>
      </p:sp>
      <p:pic>
        <p:nvPicPr>
          <p:cNvPr id="924" name="Google Shape;924;p80"/>
          <p:cNvPicPr preferRelativeResize="0"/>
          <p:nvPr/>
        </p:nvPicPr>
        <p:blipFill>
          <a:blip r:embed="rId3">
            <a:alphaModFix/>
          </a:blip>
          <a:stretch>
            <a:fillRect/>
          </a:stretch>
        </p:blipFill>
        <p:spPr>
          <a:xfrm>
            <a:off x="1652362" y="1783500"/>
            <a:ext cx="4987926" cy="2805710"/>
          </a:xfrm>
          <a:prstGeom prst="rect">
            <a:avLst/>
          </a:prstGeom>
          <a:noFill/>
          <a:ln>
            <a:noFill/>
          </a:ln>
        </p:spPr>
      </p:pic>
      <p:pic>
        <p:nvPicPr>
          <p:cNvPr id="925" name="Google Shape;925;p80"/>
          <p:cNvPicPr preferRelativeResize="0"/>
          <p:nvPr/>
        </p:nvPicPr>
        <p:blipFill>
          <a:blip r:embed="rId4">
            <a:alphaModFix/>
          </a:blip>
          <a:stretch>
            <a:fillRect/>
          </a:stretch>
        </p:blipFill>
        <p:spPr>
          <a:xfrm>
            <a:off x="1652350" y="4589196"/>
            <a:ext cx="3066884" cy="1794125"/>
          </a:xfrm>
          <a:prstGeom prst="rect">
            <a:avLst/>
          </a:prstGeom>
          <a:noFill/>
          <a:ln>
            <a:noFill/>
          </a:ln>
        </p:spPr>
      </p:pic>
      <p:pic>
        <p:nvPicPr>
          <p:cNvPr id="926" name="Google Shape;926;p80"/>
          <p:cNvPicPr preferRelativeResize="0"/>
          <p:nvPr/>
        </p:nvPicPr>
        <p:blipFill>
          <a:blip r:embed="rId5">
            <a:alphaModFix/>
          </a:blip>
          <a:stretch>
            <a:fillRect/>
          </a:stretch>
        </p:blipFill>
        <p:spPr>
          <a:xfrm>
            <a:off x="4991225" y="4804288"/>
            <a:ext cx="1921075" cy="1363951"/>
          </a:xfrm>
          <a:prstGeom prst="rect">
            <a:avLst/>
          </a:prstGeom>
          <a:noFill/>
          <a:ln>
            <a:noFill/>
          </a:ln>
        </p:spPr>
      </p:pic>
      <p:grpSp>
        <p:nvGrpSpPr>
          <p:cNvPr id="927" name="Google Shape;927;p80"/>
          <p:cNvGrpSpPr/>
          <p:nvPr/>
        </p:nvGrpSpPr>
        <p:grpSpPr>
          <a:xfrm>
            <a:off x="-38100" y="274650"/>
            <a:ext cx="9220200" cy="228600"/>
            <a:chOff x="76200" y="3274700"/>
            <a:chExt cx="9220200" cy="228600"/>
          </a:xfrm>
        </p:grpSpPr>
        <p:sp>
          <p:nvSpPr>
            <p:cNvPr id="928" name="Google Shape;928;p80"/>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9" name="Google Shape;929;p80"/>
            <p:cNvGrpSpPr/>
            <p:nvPr/>
          </p:nvGrpSpPr>
          <p:grpSpPr>
            <a:xfrm>
              <a:off x="76200" y="3274700"/>
              <a:ext cx="9220200" cy="228600"/>
              <a:chOff x="-19050" y="4779650"/>
              <a:chExt cx="9220200" cy="228600"/>
            </a:xfrm>
          </p:grpSpPr>
          <p:sp>
            <p:nvSpPr>
              <p:cNvPr id="930" name="Google Shape;930;p80"/>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80"/>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8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937" name="Google Shape;937;p81"/>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7</a:t>
            </a:r>
            <a:endParaRPr sz="7200"/>
          </a:p>
        </p:txBody>
      </p:sp>
      <p:sp>
        <p:nvSpPr>
          <p:cNvPr id="938" name="Google Shape;938;p81"/>
          <p:cNvSpPr txBox="1"/>
          <p:nvPr/>
        </p:nvSpPr>
        <p:spPr>
          <a:xfrm>
            <a:off x="2485475" y="5356375"/>
            <a:ext cx="5213700" cy="7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hlink"/>
                </a:solidFill>
                <a:latin typeface="Roboto"/>
                <a:ea typeface="Roboto"/>
                <a:cs typeface="Roboto"/>
                <a:sym typeface="Roboto"/>
                <a:hlinkClick r:id="rId3"/>
              </a:rPr>
              <a:t>Hazara Genocide by Pashtun Taliban and IS, Mass Graves found in Mirza Olang, Sare Pol</a:t>
            </a:r>
            <a:endParaRPr sz="3100"/>
          </a:p>
        </p:txBody>
      </p:sp>
      <p:grpSp>
        <p:nvGrpSpPr>
          <p:cNvPr id="939" name="Google Shape;939;p81"/>
          <p:cNvGrpSpPr/>
          <p:nvPr/>
        </p:nvGrpSpPr>
        <p:grpSpPr>
          <a:xfrm>
            <a:off x="-38100" y="274650"/>
            <a:ext cx="9220200" cy="228600"/>
            <a:chOff x="76200" y="3274700"/>
            <a:chExt cx="9220200" cy="228600"/>
          </a:xfrm>
        </p:grpSpPr>
        <p:sp>
          <p:nvSpPr>
            <p:cNvPr id="940" name="Google Shape;940;p81"/>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1" name="Google Shape;941;p81"/>
            <p:cNvGrpSpPr/>
            <p:nvPr/>
          </p:nvGrpSpPr>
          <p:grpSpPr>
            <a:xfrm>
              <a:off x="76200" y="3274700"/>
              <a:ext cx="9220200" cy="228600"/>
              <a:chOff x="-19050" y="4779650"/>
              <a:chExt cx="9220200" cy="228600"/>
            </a:xfrm>
          </p:grpSpPr>
          <p:sp>
            <p:nvSpPr>
              <p:cNvPr id="942" name="Google Shape;942;p81"/>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81"/>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44" name="Google Shape;944;p81"/>
          <p:cNvPicPr preferRelativeResize="0"/>
          <p:nvPr/>
        </p:nvPicPr>
        <p:blipFill>
          <a:blip r:embed="rId4">
            <a:alphaModFix/>
          </a:blip>
          <a:stretch>
            <a:fillRect/>
          </a:stretch>
        </p:blipFill>
        <p:spPr>
          <a:xfrm>
            <a:off x="1667875" y="1645225"/>
            <a:ext cx="5269674" cy="3520975"/>
          </a:xfrm>
          <a:prstGeom prst="rect">
            <a:avLst/>
          </a:prstGeom>
          <a:noFill/>
          <a:ln>
            <a:noFill/>
          </a:ln>
        </p:spPr>
      </p:pic>
      <p:pic>
        <p:nvPicPr>
          <p:cNvPr id="945" name="Google Shape;945;p81"/>
          <p:cNvPicPr preferRelativeResize="0"/>
          <p:nvPr/>
        </p:nvPicPr>
        <p:blipFill>
          <a:blip r:embed="rId5">
            <a:alphaModFix/>
          </a:blip>
          <a:stretch>
            <a:fillRect/>
          </a:stretch>
        </p:blipFill>
        <p:spPr>
          <a:xfrm>
            <a:off x="5657044" y="3146375"/>
            <a:ext cx="3029756" cy="201983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82"/>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951" name="Google Shape;951;p82"/>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7</a:t>
            </a:r>
            <a:endParaRPr sz="7200"/>
          </a:p>
        </p:txBody>
      </p:sp>
      <p:sp>
        <p:nvSpPr>
          <p:cNvPr id="952" name="Google Shape;952;p82"/>
          <p:cNvSpPr txBox="1"/>
          <p:nvPr/>
        </p:nvSpPr>
        <p:spPr>
          <a:xfrm>
            <a:off x="2485475" y="5356375"/>
            <a:ext cx="5850900" cy="7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hlink"/>
                </a:solidFill>
                <a:latin typeface="Roboto"/>
                <a:ea typeface="Roboto"/>
                <a:cs typeface="Roboto"/>
                <a:sym typeface="Roboto"/>
                <a:hlinkClick r:id="rId3"/>
              </a:rPr>
              <a:t>Bloody Attack on Hazara religious gathering killed over 20, Afghan police arrived 2 hours later!</a:t>
            </a:r>
            <a:endParaRPr sz="3100"/>
          </a:p>
        </p:txBody>
      </p:sp>
      <p:grpSp>
        <p:nvGrpSpPr>
          <p:cNvPr id="953" name="Google Shape;953;p82"/>
          <p:cNvGrpSpPr/>
          <p:nvPr/>
        </p:nvGrpSpPr>
        <p:grpSpPr>
          <a:xfrm>
            <a:off x="-38100" y="274650"/>
            <a:ext cx="9220200" cy="228600"/>
            <a:chOff x="76200" y="3274700"/>
            <a:chExt cx="9220200" cy="228600"/>
          </a:xfrm>
        </p:grpSpPr>
        <p:sp>
          <p:nvSpPr>
            <p:cNvPr id="954" name="Google Shape;954;p8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5" name="Google Shape;955;p82"/>
            <p:cNvGrpSpPr/>
            <p:nvPr/>
          </p:nvGrpSpPr>
          <p:grpSpPr>
            <a:xfrm>
              <a:off x="76200" y="3274700"/>
              <a:ext cx="9220200" cy="228600"/>
              <a:chOff x="-19050" y="4779650"/>
              <a:chExt cx="9220200" cy="228600"/>
            </a:xfrm>
          </p:grpSpPr>
          <p:sp>
            <p:nvSpPr>
              <p:cNvPr id="956" name="Google Shape;956;p8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8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58" name="Google Shape;958;p82"/>
          <p:cNvPicPr preferRelativeResize="0"/>
          <p:nvPr/>
        </p:nvPicPr>
        <p:blipFill>
          <a:blip r:embed="rId4">
            <a:alphaModFix/>
          </a:blip>
          <a:stretch>
            <a:fillRect/>
          </a:stretch>
        </p:blipFill>
        <p:spPr>
          <a:xfrm>
            <a:off x="1850475" y="1666900"/>
            <a:ext cx="5072347" cy="3524200"/>
          </a:xfrm>
          <a:prstGeom prst="rect">
            <a:avLst/>
          </a:prstGeom>
          <a:noFill/>
          <a:ln>
            <a:noFill/>
          </a:ln>
        </p:spPr>
      </p:pic>
      <p:pic>
        <p:nvPicPr>
          <p:cNvPr id="959" name="Google Shape;959;p82"/>
          <p:cNvPicPr preferRelativeResize="0"/>
          <p:nvPr/>
        </p:nvPicPr>
        <p:blipFill>
          <a:blip r:embed="rId5">
            <a:alphaModFix/>
          </a:blip>
          <a:stretch>
            <a:fillRect/>
          </a:stretch>
        </p:blipFill>
        <p:spPr>
          <a:xfrm>
            <a:off x="5672375" y="3206768"/>
            <a:ext cx="2783874" cy="19843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83"/>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965" name="Google Shape;965;p83"/>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8</a:t>
            </a:r>
            <a:endParaRPr sz="7200"/>
          </a:p>
        </p:txBody>
      </p:sp>
      <p:sp>
        <p:nvSpPr>
          <p:cNvPr id="966" name="Google Shape;966;p83"/>
          <p:cNvSpPr txBox="1"/>
          <p:nvPr/>
        </p:nvSpPr>
        <p:spPr>
          <a:xfrm>
            <a:off x="1890175" y="5356375"/>
            <a:ext cx="6685800" cy="9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hlink"/>
                </a:solidFill>
                <a:latin typeface="Roboto"/>
                <a:ea typeface="Roboto"/>
                <a:cs typeface="Roboto"/>
                <a:sym typeface="Roboto"/>
                <a:hlinkClick r:id="rId3"/>
              </a:rPr>
              <a:t>Registration center for upcoming parliamentary election in west of Kabul targeted by Pashtun suicide bombers, over 60 Hazara were killed and at least 122 injured.</a:t>
            </a:r>
            <a:endParaRPr sz="3100"/>
          </a:p>
        </p:txBody>
      </p:sp>
      <p:grpSp>
        <p:nvGrpSpPr>
          <p:cNvPr id="967" name="Google Shape;967;p83"/>
          <p:cNvGrpSpPr/>
          <p:nvPr/>
        </p:nvGrpSpPr>
        <p:grpSpPr>
          <a:xfrm>
            <a:off x="-38100" y="274650"/>
            <a:ext cx="9220200" cy="228600"/>
            <a:chOff x="76200" y="3274700"/>
            <a:chExt cx="9220200" cy="228600"/>
          </a:xfrm>
        </p:grpSpPr>
        <p:sp>
          <p:nvSpPr>
            <p:cNvPr id="968" name="Google Shape;968;p8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9" name="Google Shape;969;p83"/>
            <p:cNvGrpSpPr/>
            <p:nvPr/>
          </p:nvGrpSpPr>
          <p:grpSpPr>
            <a:xfrm>
              <a:off x="76200" y="3274700"/>
              <a:ext cx="9220200" cy="228600"/>
              <a:chOff x="-19050" y="4779650"/>
              <a:chExt cx="9220200" cy="228600"/>
            </a:xfrm>
          </p:grpSpPr>
          <p:sp>
            <p:nvSpPr>
              <p:cNvPr id="970" name="Google Shape;970;p8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8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72" name="Google Shape;972;p83"/>
          <p:cNvPicPr preferRelativeResize="0"/>
          <p:nvPr/>
        </p:nvPicPr>
        <p:blipFill>
          <a:blip r:embed="rId4">
            <a:alphaModFix/>
          </a:blip>
          <a:stretch>
            <a:fillRect/>
          </a:stretch>
        </p:blipFill>
        <p:spPr>
          <a:xfrm>
            <a:off x="1890175" y="1654401"/>
            <a:ext cx="5850900" cy="3644608"/>
          </a:xfrm>
          <a:prstGeom prst="rect">
            <a:avLst/>
          </a:prstGeom>
          <a:noFill/>
          <a:ln>
            <a:noFill/>
          </a:ln>
        </p:spPr>
      </p:pic>
      <p:pic>
        <p:nvPicPr>
          <p:cNvPr id="973" name="Google Shape;973;p83"/>
          <p:cNvPicPr preferRelativeResize="0"/>
          <p:nvPr/>
        </p:nvPicPr>
        <p:blipFill>
          <a:blip r:embed="rId5">
            <a:alphaModFix/>
          </a:blip>
          <a:stretch>
            <a:fillRect/>
          </a:stretch>
        </p:blipFill>
        <p:spPr>
          <a:xfrm>
            <a:off x="5554800" y="3770275"/>
            <a:ext cx="3132000" cy="15287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84"/>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979" name="Google Shape;979;p84"/>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8</a:t>
            </a:r>
            <a:endParaRPr sz="7200"/>
          </a:p>
        </p:txBody>
      </p:sp>
      <p:sp>
        <p:nvSpPr>
          <p:cNvPr id="980" name="Google Shape;980;p84"/>
          <p:cNvSpPr txBox="1"/>
          <p:nvPr/>
        </p:nvSpPr>
        <p:spPr>
          <a:xfrm>
            <a:off x="1890175" y="5356375"/>
            <a:ext cx="6685800" cy="9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hlink"/>
                </a:solidFill>
                <a:latin typeface="Roboto"/>
                <a:ea typeface="Roboto"/>
                <a:cs typeface="Roboto"/>
                <a:sym typeface="Roboto"/>
                <a:hlinkClick r:id="rId3"/>
              </a:rPr>
              <a:t>Registration center for upcoming parliamentary election in west of Kabul targeted by Pashtun suicide bombers, over 60 Hazara were killed and at least 122 injured.</a:t>
            </a:r>
            <a:endParaRPr sz="3100"/>
          </a:p>
        </p:txBody>
      </p:sp>
      <p:grpSp>
        <p:nvGrpSpPr>
          <p:cNvPr id="981" name="Google Shape;981;p84"/>
          <p:cNvGrpSpPr/>
          <p:nvPr/>
        </p:nvGrpSpPr>
        <p:grpSpPr>
          <a:xfrm>
            <a:off x="-38100" y="274650"/>
            <a:ext cx="9220200" cy="228600"/>
            <a:chOff x="76200" y="3274700"/>
            <a:chExt cx="9220200" cy="228600"/>
          </a:xfrm>
        </p:grpSpPr>
        <p:sp>
          <p:nvSpPr>
            <p:cNvPr id="982" name="Google Shape;982;p8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3" name="Google Shape;983;p84"/>
            <p:cNvGrpSpPr/>
            <p:nvPr/>
          </p:nvGrpSpPr>
          <p:grpSpPr>
            <a:xfrm>
              <a:off x="76200" y="3274700"/>
              <a:ext cx="9220200" cy="228600"/>
              <a:chOff x="-19050" y="4779650"/>
              <a:chExt cx="9220200" cy="228600"/>
            </a:xfrm>
          </p:grpSpPr>
          <p:sp>
            <p:nvSpPr>
              <p:cNvPr id="984" name="Google Shape;984;p8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8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86" name="Google Shape;986;p84"/>
          <p:cNvPicPr preferRelativeResize="0"/>
          <p:nvPr/>
        </p:nvPicPr>
        <p:blipFill>
          <a:blip r:embed="rId4">
            <a:alphaModFix/>
          </a:blip>
          <a:stretch>
            <a:fillRect/>
          </a:stretch>
        </p:blipFill>
        <p:spPr>
          <a:xfrm>
            <a:off x="1890175" y="1654401"/>
            <a:ext cx="5850900" cy="3644608"/>
          </a:xfrm>
          <a:prstGeom prst="rect">
            <a:avLst/>
          </a:prstGeom>
          <a:noFill/>
          <a:ln>
            <a:noFill/>
          </a:ln>
        </p:spPr>
      </p:pic>
      <p:pic>
        <p:nvPicPr>
          <p:cNvPr id="987" name="Google Shape;987;p84"/>
          <p:cNvPicPr preferRelativeResize="0"/>
          <p:nvPr/>
        </p:nvPicPr>
        <p:blipFill>
          <a:blip r:embed="rId5">
            <a:alphaModFix/>
          </a:blip>
          <a:stretch>
            <a:fillRect/>
          </a:stretch>
        </p:blipFill>
        <p:spPr>
          <a:xfrm>
            <a:off x="5554800" y="3770275"/>
            <a:ext cx="3132000" cy="15287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85"/>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993" name="Google Shape;993;p85"/>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9</a:t>
            </a:r>
            <a:endParaRPr sz="7200"/>
          </a:p>
        </p:txBody>
      </p:sp>
      <p:sp>
        <p:nvSpPr>
          <p:cNvPr id="994" name="Google Shape;994;p85"/>
          <p:cNvSpPr txBox="1"/>
          <p:nvPr/>
        </p:nvSpPr>
        <p:spPr>
          <a:xfrm>
            <a:off x="5729325" y="1630748"/>
            <a:ext cx="2727000" cy="5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latin typeface="Roboto"/>
                <a:ea typeface="Roboto"/>
                <a:cs typeface="Roboto"/>
                <a:sym typeface="Roboto"/>
              </a:rPr>
              <a:t>Hazara School</a:t>
            </a:r>
            <a:endParaRPr sz="3800"/>
          </a:p>
        </p:txBody>
      </p:sp>
      <p:grpSp>
        <p:nvGrpSpPr>
          <p:cNvPr id="995" name="Google Shape;995;p85"/>
          <p:cNvGrpSpPr/>
          <p:nvPr/>
        </p:nvGrpSpPr>
        <p:grpSpPr>
          <a:xfrm>
            <a:off x="-38100" y="274650"/>
            <a:ext cx="9220200" cy="228600"/>
            <a:chOff x="76200" y="3274700"/>
            <a:chExt cx="9220200" cy="228600"/>
          </a:xfrm>
        </p:grpSpPr>
        <p:sp>
          <p:nvSpPr>
            <p:cNvPr id="996" name="Google Shape;996;p85"/>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7" name="Google Shape;997;p85"/>
            <p:cNvGrpSpPr/>
            <p:nvPr/>
          </p:nvGrpSpPr>
          <p:grpSpPr>
            <a:xfrm>
              <a:off x="76200" y="3274700"/>
              <a:ext cx="9220200" cy="228600"/>
              <a:chOff x="-19050" y="4779650"/>
              <a:chExt cx="9220200" cy="228600"/>
            </a:xfrm>
          </p:grpSpPr>
          <p:sp>
            <p:nvSpPr>
              <p:cNvPr id="998" name="Google Shape;998;p85"/>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85"/>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00" name="Google Shape;1000;p85"/>
          <p:cNvPicPr preferRelativeResize="0"/>
          <p:nvPr/>
        </p:nvPicPr>
        <p:blipFill>
          <a:blip r:embed="rId3">
            <a:alphaModFix/>
          </a:blip>
          <a:stretch>
            <a:fillRect/>
          </a:stretch>
        </p:blipFill>
        <p:spPr>
          <a:xfrm>
            <a:off x="5444185" y="2192550"/>
            <a:ext cx="3090541" cy="2317924"/>
          </a:xfrm>
          <a:prstGeom prst="rect">
            <a:avLst/>
          </a:prstGeom>
          <a:noFill/>
          <a:ln>
            <a:noFill/>
          </a:ln>
        </p:spPr>
      </p:pic>
      <p:pic>
        <p:nvPicPr>
          <p:cNvPr id="1001" name="Google Shape;1001;p85"/>
          <p:cNvPicPr preferRelativeResize="0"/>
          <p:nvPr/>
        </p:nvPicPr>
        <p:blipFill rotWithShape="1">
          <a:blip r:embed="rId4">
            <a:alphaModFix/>
          </a:blip>
          <a:srcRect b="0" l="5770" r="-5769" t="0"/>
          <a:stretch/>
        </p:blipFill>
        <p:spPr>
          <a:xfrm>
            <a:off x="1834425" y="1819700"/>
            <a:ext cx="3299802" cy="4457202"/>
          </a:xfrm>
          <a:prstGeom prst="rect">
            <a:avLst/>
          </a:prstGeom>
          <a:noFill/>
          <a:ln>
            <a:noFill/>
          </a:ln>
        </p:spPr>
      </p:pic>
      <p:sp>
        <p:nvSpPr>
          <p:cNvPr id="1002" name="Google Shape;1002;p85"/>
          <p:cNvSpPr txBox="1"/>
          <p:nvPr/>
        </p:nvSpPr>
        <p:spPr>
          <a:xfrm>
            <a:off x="5041575" y="4510475"/>
            <a:ext cx="4102500" cy="22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 official exam results for admission to military university of so-call country Afghanistan reveal systematic racial discrimination against the Hazara. While the Hazara students with top exam results cannot gain admission, the Pashtuns gain admission with the worst exam results. For instance, in Oruzgan, a Pashtun student with exam result 132 gains admission, but in the same province a Hazara with exam result 312 cannot.</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8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1008" name="Google Shape;1008;p86"/>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sz="7200"/>
              <a:t>9</a:t>
            </a:r>
            <a:endParaRPr sz="7200"/>
          </a:p>
        </p:txBody>
      </p:sp>
      <p:grpSp>
        <p:nvGrpSpPr>
          <p:cNvPr id="1009" name="Google Shape;1009;p86"/>
          <p:cNvGrpSpPr/>
          <p:nvPr/>
        </p:nvGrpSpPr>
        <p:grpSpPr>
          <a:xfrm>
            <a:off x="-38100" y="274650"/>
            <a:ext cx="9220200" cy="228600"/>
            <a:chOff x="76200" y="3274700"/>
            <a:chExt cx="9220200" cy="228600"/>
          </a:xfrm>
        </p:grpSpPr>
        <p:sp>
          <p:nvSpPr>
            <p:cNvPr id="1010" name="Google Shape;1010;p8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1" name="Google Shape;1011;p86"/>
            <p:cNvGrpSpPr/>
            <p:nvPr/>
          </p:nvGrpSpPr>
          <p:grpSpPr>
            <a:xfrm>
              <a:off x="76200" y="3274700"/>
              <a:ext cx="9220200" cy="228600"/>
              <a:chOff x="-19050" y="4779650"/>
              <a:chExt cx="9220200" cy="228600"/>
            </a:xfrm>
          </p:grpSpPr>
          <p:sp>
            <p:nvSpPr>
              <p:cNvPr id="1012" name="Google Shape;1012;p8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8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14" name="Google Shape;1014;p86"/>
          <p:cNvPicPr preferRelativeResize="0"/>
          <p:nvPr/>
        </p:nvPicPr>
        <p:blipFill>
          <a:blip r:embed="rId3">
            <a:alphaModFix/>
          </a:blip>
          <a:stretch>
            <a:fillRect/>
          </a:stretch>
        </p:blipFill>
        <p:spPr>
          <a:xfrm>
            <a:off x="2378000" y="1823500"/>
            <a:ext cx="2865049" cy="2876974"/>
          </a:xfrm>
          <a:prstGeom prst="rect">
            <a:avLst/>
          </a:prstGeom>
          <a:noFill/>
          <a:ln>
            <a:noFill/>
          </a:ln>
        </p:spPr>
      </p:pic>
      <p:sp>
        <p:nvSpPr>
          <p:cNvPr id="1015" name="Google Shape;1015;p86"/>
          <p:cNvSpPr txBox="1"/>
          <p:nvPr/>
        </p:nvSpPr>
        <p:spPr>
          <a:xfrm>
            <a:off x="1909975" y="4700475"/>
            <a:ext cx="3860700" cy="19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t>Pashtun Taliban abducted and executed human rights defender Abdul Samad Amiri in Jalriz, while he was traveling from Kabul to Ghor, Hazaristan.</a:t>
            </a:r>
            <a:endParaRPr sz="2000"/>
          </a:p>
        </p:txBody>
      </p:sp>
      <p:sp>
        <p:nvSpPr>
          <p:cNvPr id="1016" name="Google Shape;1016;p86"/>
          <p:cNvSpPr txBox="1"/>
          <p:nvPr/>
        </p:nvSpPr>
        <p:spPr>
          <a:xfrm>
            <a:off x="5933275" y="2173000"/>
            <a:ext cx="2671800" cy="32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hlink"/>
                </a:solidFill>
                <a:uFill>
                  <a:noFill/>
                </a:uFill>
                <a:hlinkClick r:id="rId4"/>
              </a:rPr>
              <a:t>Attack on Hazara Writers, Journalists, Artists and Activists</a:t>
            </a:r>
            <a:endParaRPr sz="3400"/>
          </a:p>
        </p:txBody>
      </p:sp>
      <p:sp>
        <p:nvSpPr>
          <p:cNvPr id="1017" name="Google Shape;1017;p86"/>
          <p:cNvSpPr txBox="1"/>
          <p:nvPr/>
        </p:nvSpPr>
        <p:spPr>
          <a:xfrm>
            <a:off x="6010375" y="5440350"/>
            <a:ext cx="2517600" cy="503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u="sng">
                <a:solidFill>
                  <a:schemeClr val="hlink"/>
                </a:solidFill>
                <a:hlinkClick r:id="rId5"/>
              </a:rPr>
              <a:t>Read more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5"/>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t>Hazaristan</a:t>
            </a:r>
            <a:endParaRPr/>
          </a:p>
        </p:txBody>
      </p:sp>
      <p:sp>
        <p:nvSpPr>
          <p:cNvPr id="105" name="Google Shape;105;p15"/>
          <p:cNvSpPr txBox="1"/>
          <p:nvPr>
            <p:ph idx="1" type="body"/>
          </p:nvPr>
        </p:nvSpPr>
        <p:spPr>
          <a:xfrm>
            <a:off x="457200" y="1600200"/>
            <a:ext cx="8229600" cy="496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106" name="Google Shape;106;p15"/>
          <p:cNvPicPr preferRelativeResize="0"/>
          <p:nvPr/>
        </p:nvPicPr>
        <p:blipFill>
          <a:blip r:embed="rId3">
            <a:alphaModFix/>
          </a:blip>
          <a:stretch>
            <a:fillRect/>
          </a:stretch>
        </p:blipFill>
        <p:spPr>
          <a:xfrm>
            <a:off x="1285996" y="1642213"/>
            <a:ext cx="6716355" cy="4481807"/>
          </a:xfrm>
          <a:prstGeom prst="rect">
            <a:avLst/>
          </a:prstGeom>
          <a:noFill/>
          <a:ln>
            <a:noFill/>
          </a:ln>
        </p:spPr>
      </p:pic>
      <p:sp>
        <p:nvSpPr>
          <p:cNvPr id="107" name="Google Shape;107;p15"/>
          <p:cNvSpPr txBox="1"/>
          <p:nvPr/>
        </p:nvSpPr>
        <p:spPr>
          <a:xfrm>
            <a:off x="2021723" y="6124020"/>
            <a:ext cx="5244900" cy="4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A snowbound valley of the Waras district of Bamyan, shot on Feb. 8, 2010. Heavy snowfalls have caused many casualties in Bamyan and Daykundi.</a:t>
            </a:r>
            <a:endParaRPr sz="1000">
              <a:solidFill>
                <a:srgbClr val="333333"/>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1000">
              <a:solidFill>
                <a:srgbClr val="333333"/>
              </a:solidFill>
              <a:highlight>
                <a:srgbClr val="FFFFFF"/>
              </a:highlight>
              <a:latin typeface="Verdana"/>
              <a:ea typeface="Verdana"/>
              <a:cs typeface="Verdana"/>
              <a:sym typeface="Verdana"/>
            </a:endParaRPr>
          </a:p>
          <a:p>
            <a:pPr indent="0" lvl="0" marL="0" rtl="0" algn="ctr">
              <a:spcBef>
                <a:spcPts val="0"/>
              </a:spcBef>
              <a:spcAft>
                <a:spcPts val="0"/>
              </a:spcAft>
              <a:buNone/>
            </a:pPr>
            <a:r>
              <a:t/>
            </a:r>
            <a:endParaRPr/>
          </a:p>
        </p:txBody>
      </p:sp>
      <p:grpSp>
        <p:nvGrpSpPr>
          <p:cNvPr id="108" name="Google Shape;108;p15"/>
          <p:cNvGrpSpPr/>
          <p:nvPr/>
        </p:nvGrpSpPr>
        <p:grpSpPr>
          <a:xfrm>
            <a:off x="-38100" y="274650"/>
            <a:ext cx="9220200" cy="228600"/>
            <a:chOff x="76200" y="3274700"/>
            <a:chExt cx="9220200" cy="228600"/>
          </a:xfrm>
        </p:grpSpPr>
        <p:sp>
          <p:nvSpPr>
            <p:cNvPr id="109" name="Google Shape;109;p15"/>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 name="Google Shape;110;p15"/>
            <p:cNvGrpSpPr/>
            <p:nvPr/>
          </p:nvGrpSpPr>
          <p:grpSpPr>
            <a:xfrm>
              <a:off x="76200" y="3274700"/>
              <a:ext cx="9220200" cy="228600"/>
              <a:chOff x="-19050" y="4779650"/>
              <a:chExt cx="9220200" cy="228600"/>
            </a:xfrm>
          </p:grpSpPr>
          <p:sp>
            <p:nvSpPr>
              <p:cNvPr id="111" name="Google Shape;111;p15"/>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5"/>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8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1023" name="Google Shape;1023;p87"/>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p:txBody>
      </p:sp>
      <p:grpSp>
        <p:nvGrpSpPr>
          <p:cNvPr id="1024" name="Google Shape;1024;p87"/>
          <p:cNvGrpSpPr/>
          <p:nvPr/>
        </p:nvGrpSpPr>
        <p:grpSpPr>
          <a:xfrm>
            <a:off x="-38100" y="274650"/>
            <a:ext cx="9220200" cy="228600"/>
            <a:chOff x="76200" y="3274700"/>
            <a:chExt cx="9220200" cy="228600"/>
          </a:xfrm>
        </p:grpSpPr>
        <p:sp>
          <p:nvSpPr>
            <p:cNvPr id="1025" name="Google Shape;1025;p8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6" name="Google Shape;1026;p87"/>
            <p:cNvGrpSpPr/>
            <p:nvPr/>
          </p:nvGrpSpPr>
          <p:grpSpPr>
            <a:xfrm>
              <a:off x="76200" y="3274700"/>
              <a:ext cx="9220200" cy="228600"/>
              <a:chOff x="-19050" y="4779650"/>
              <a:chExt cx="9220200" cy="228600"/>
            </a:xfrm>
          </p:grpSpPr>
          <p:sp>
            <p:nvSpPr>
              <p:cNvPr id="1027" name="Google Shape;1027;p8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8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29" name="Google Shape;1029;p87"/>
          <p:cNvPicPr preferRelativeResize="0"/>
          <p:nvPr/>
        </p:nvPicPr>
        <p:blipFill>
          <a:blip r:embed="rId3">
            <a:alphaModFix/>
          </a:blip>
          <a:stretch>
            <a:fillRect/>
          </a:stretch>
        </p:blipFill>
        <p:spPr>
          <a:xfrm>
            <a:off x="1789925" y="1750475"/>
            <a:ext cx="3654250" cy="4872326"/>
          </a:xfrm>
          <a:prstGeom prst="rect">
            <a:avLst/>
          </a:prstGeom>
          <a:noFill/>
          <a:ln>
            <a:noFill/>
          </a:ln>
        </p:spPr>
      </p:pic>
      <p:pic>
        <p:nvPicPr>
          <p:cNvPr id="1030" name="Google Shape;1030;p87"/>
          <p:cNvPicPr preferRelativeResize="0"/>
          <p:nvPr/>
        </p:nvPicPr>
        <p:blipFill>
          <a:blip r:embed="rId4">
            <a:alphaModFix/>
          </a:blip>
          <a:stretch>
            <a:fillRect/>
          </a:stretch>
        </p:blipFill>
        <p:spPr>
          <a:xfrm>
            <a:off x="6031608" y="1750476"/>
            <a:ext cx="2232342" cy="2996637"/>
          </a:xfrm>
          <a:prstGeom prst="rect">
            <a:avLst/>
          </a:prstGeom>
          <a:noFill/>
          <a:ln>
            <a:noFill/>
          </a:ln>
        </p:spPr>
      </p:pic>
      <p:sp>
        <p:nvSpPr>
          <p:cNvPr id="1031" name="Google Shape;1031;p87"/>
          <p:cNvSpPr txBox="1"/>
          <p:nvPr/>
        </p:nvSpPr>
        <p:spPr>
          <a:xfrm>
            <a:off x="5698675" y="4867825"/>
            <a:ext cx="3445200" cy="17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Five Hazara Burned Alive by Pashtun Taliban</a:t>
            </a:r>
            <a:endParaRPr/>
          </a:p>
          <a:p>
            <a:pPr indent="0" lvl="0" marL="0" rtl="0" algn="l">
              <a:spcBef>
                <a:spcPts val="0"/>
              </a:spcBef>
              <a:spcAft>
                <a:spcPts val="0"/>
              </a:spcAft>
              <a:buNone/>
            </a:pPr>
            <a:r>
              <a:rPr lang="en" sz="1200">
                <a:solidFill>
                  <a:schemeClr val="dk1"/>
                </a:solidFill>
                <a:highlight>
                  <a:srgbClr val="FFFFFF"/>
                </a:highlight>
              </a:rPr>
              <a:t>Monday 18 May 2020: A few hours after several twits of Taliban lobbier Zalmai Khalilzad in defense of the Taliban, this terrorist group captured, tortured, and burned alive five young Hazaras in Qyāq Valley of Ghazni, Hazaristan.</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Taliban acts as the military arm of Pashtunism.</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1037" name="Google Shape;1037;p88"/>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p:txBody>
      </p:sp>
      <p:grpSp>
        <p:nvGrpSpPr>
          <p:cNvPr id="1038" name="Google Shape;1038;p88"/>
          <p:cNvGrpSpPr/>
          <p:nvPr/>
        </p:nvGrpSpPr>
        <p:grpSpPr>
          <a:xfrm>
            <a:off x="-38100" y="274650"/>
            <a:ext cx="9220200" cy="228600"/>
            <a:chOff x="76200" y="3274700"/>
            <a:chExt cx="9220200" cy="228600"/>
          </a:xfrm>
        </p:grpSpPr>
        <p:sp>
          <p:nvSpPr>
            <p:cNvPr id="1039" name="Google Shape;1039;p8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0" name="Google Shape;1040;p88"/>
            <p:cNvGrpSpPr/>
            <p:nvPr/>
          </p:nvGrpSpPr>
          <p:grpSpPr>
            <a:xfrm>
              <a:off x="76200" y="3274700"/>
              <a:ext cx="9220200" cy="228600"/>
              <a:chOff x="-19050" y="4779650"/>
              <a:chExt cx="9220200" cy="228600"/>
            </a:xfrm>
          </p:grpSpPr>
          <p:sp>
            <p:nvSpPr>
              <p:cNvPr id="1041" name="Google Shape;1041;p8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8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43" name="Google Shape;1043;p88"/>
          <p:cNvSpPr txBox="1"/>
          <p:nvPr/>
        </p:nvSpPr>
        <p:spPr>
          <a:xfrm>
            <a:off x="1608400" y="5605550"/>
            <a:ext cx="7030200" cy="9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hlink"/>
                </a:solidFill>
                <a:uFill>
                  <a:noFill/>
                </a:uFill>
                <a:hlinkClick r:id="rId3"/>
              </a:rPr>
              <a:t>A</a:t>
            </a:r>
            <a:r>
              <a:rPr lang="en">
                <a:solidFill>
                  <a:schemeClr val="hlink"/>
                </a:solidFill>
                <a:uFill>
                  <a:noFill/>
                </a:uFill>
                <a:hlinkClick r:id="rId4"/>
              </a:rPr>
              <a:t>ttack on a hospital in Kabul, does not have any other explanation than a war crime, and genocide against the Hazara. The attackers targeted a hospital in the west of Kabul that is mainly populated by the Hazara indigenous people, resulting in killing and injuring dozens, including the newborn Hazara babies and their mothers.</a:t>
            </a:r>
            <a:endParaRPr/>
          </a:p>
        </p:txBody>
      </p:sp>
      <p:pic>
        <p:nvPicPr>
          <p:cNvPr id="1044" name="Google Shape;1044;p88"/>
          <p:cNvPicPr preferRelativeResize="0"/>
          <p:nvPr/>
        </p:nvPicPr>
        <p:blipFill>
          <a:blip r:embed="rId5">
            <a:alphaModFix/>
          </a:blip>
          <a:stretch>
            <a:fillRect/>
          </a:stretch>
        </p:blipFill>
        <p:spPr>
          <a:xfrm>
            <a:off x="1694500" y="1630738"/>
            <a:ext cx="6858000" cy="3857625"/>
          </a:xfrm>
          <a:prstGeom prst="rect">
            <a:avLst/>
          </a:prstGeom>
          <a:noFill/>
          <a:ln>
            <a:noFill/>
          </a:ln>
        </p:spPr>
      </p:pic>
      <p:pic>
        <p:nvPicPr>
          <p:cNvPr id="1045" name="Google Shape;1045;p88"/>
          <p:cNvPicPr preferRelativeResize="0"/>
          <p:nvPr/>
        </p:nvPicPr>
        <p:blipFill>
          <a:blip r:embed="rId6">
            <a:alphaModFix/>
          </a:blip>
          <a:stretch>
            <a:fillRect/>
          </a:stretch>
        </p:blipFill>
        <p:spPr>
          <a:xfrm>
            <a:off x="1694500" y="1630750"/>
            <a:ext cx="2395026" cy="239502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8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1051" name="Google Shape;1051;p89"/>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1</a:t>
            </a:r>
            <a:endParaRPr sz="7200"/>
          </a:p>
        </p:txBody>
      </p:sp>
      <p:grpSp>
        <p:nvGrpSpPr>
          <p:cNvPr id="1052" name="Google Shape;1052;p89"/>
          <p:cNvGrpSpPr/>
          <p:nvPr/>
        </p:nvGrpSpPr>
        <p:grpSpPr>
          <a:xfrm>
            <a:off x="-38100" y="274650"/>
            <a:ext cx="9220200" cy="228600"/>
            <a:chOff x="76200" y="3274700"/>
            <a:chExt cx="9220200" cy="228600"/>
          </a:xfrm>
        </p:grpSpPr>
        <p:sp>
          <p:nvSpPr>
            <p:cNvPr id="1053" name="Google Shape;1053;p89"/>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4" name="Google Shape;1054;p89"/>
            <p:cNvGrpSpPr/>
            <p:nvPr/>
          </p:nvGrpSpPr>
          <p:grpSpPr>
            <a:xfrm>
              <a:off x="76200" y="3274700"/>
              <a:ext cx="9220200" cy="228600"/>
              <a:chOff x="-19050" y="4779650"/>
              <a:chExt cx="9220200" cy="228600"/>
            </a:xfrm>
          </p:grpSpPr>
          <p:sp>
            <p:nvSpPr>
              <p:cNvPr id="1055" name="Google Shape;1055;p89"/>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89"/>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57" name="Google Shape;1057;p89"/>
          <p:cNvSpPr txBox="1"/>
          <p:nvPr/>
        </p:nvSpPr>
        <p:spPr>
          <a:xfrm>
            <a:off x="1608400" y="5605550"/>
            <a:ext cx="7030200" cy="9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t>Pashtun Taliban loot and burn Hazara Home and </a:t>
            </a:r>
            <a:r>
              <a:rPr lang="en" sz="2100"/>
              <a:t>display</a:t>
            </a:r>
            <a:r>
              <a:rPr lang="en" sz="2100"/>
              <a:t> them by force. They s</a:t>
            </a:r>
            <a:r>
              <a:rPr lang="en" sz="2100"/>
              <a:t>ettle Pashtuns on Hazara lands.</a:t>
            </a:r>
            <a:endParaRPr sz="2100"/>
          </a:p>
        </p:txBody>
      </p:sp>
      <p:pic>
        <p:nvPicPr>
          <p:cNvPr id="1058" name="Google Shape;1058;p89"/>
          <p:cNvPicPr preferRelativeResize="0"/>
          <p:nvPr/>
        </p:nvPicPr>
        <p:blipFill>
          <a:blip r:embed="rId3">
            <a:alphaModFix/>
          </a:blip>
          <a:stretch>
            <a:fillRect/>
          </a:stretch>
        </p:blipFill>
        <p:spPr>
          <a:xfrm>
            <a:off x="2029850" y="1767925"/>
            <a:ext cx="6187299" cy="348732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9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1064" name="Google Shape;1064;p90"/>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2</a:t>
            </a:r>
            <a:endParaRPr sz="7200"/>
          </a:p>
        </p:txBody>
      </p:sp>
      <p:grpSp>
        <p:nvGrpSpPr>
          <p:cNvPr id="1065" name="Google Shape;1065;p90"/>
          <p:cNvGrpSpPr/>
          <p:nvPr/>
        </p:nvGrpSpPr>
        <p:grpSpPr>
          <a:xfrm>
            <a:off x="-38100" y="274650"/>
            <a:ext cx="9220200" cy="228600"/>
            <a:chOff x="76200" y="3274700"/>
            <a:chExt cx="9220200" cy="228600"/>
          </a:xfrm>
        </p:grpSpPr>
        <p:sp>
          <p:nvSpPr>
            <p:cNvPr id="1066" name="Google Shape;1066;p90"/>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7" name="Google Shape;1067;p90"/>
            <p:cNvGrpSpPr/>
            <p:nvPr/>
          </p:nvGrpSpPr>
          <p:grpSpPr>
            <a:xfrm>
              <a:off x="76200" y="3274700"/>
              <a:ext cx="9220200" cy="228600"/>
              <a:chOff x="-19050" y="4779650"/>
              <a:chExt cx="9220200" cy="228600"/>
            </a:xfrm>
          </p:grpSpPr>
          <p:sp>
            <p:nvSpPr>
              <p:cNvPr id="1068" name="Google Shape;1068;p90"/>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90"/>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70" name="Google Shape;1070;p90"/>
          <p:cNvPicPr preferRelativeResize="0"/>
          <p:nvPr/>
        </p:nvPicPr>
        <p:blipFill>
          <a:blip r:embed="rId3">
            <a:alphaModFix/>
          </a:blip>
          <a:stretch>
            <a:fillRect/>
          </a:stretch>
        </p:blipFill>
        <p:spPr>
          <a:xfrm>
            <a:off x="5758325" y="1630750"/>
            <a:ext cx="1776649" cy="2461176"/>
          </a:xfrm>
          <a:prstGeom prst="rect">
            <a:avLst/>
          </a:prstGeom>
          <a:noFill/>
          <a:ln>
            <a:noFill/>
          </a:ln>
        </p:spPr>
      </p:pic>
      <p:pic>
        <p:nvPicPr>
          <p:cNvPr id="1071" name="Google Shape;1071;p90"/>
          <p:cNvPicPr preferRelativeResize="0"/>
          <p:nvPr/>
        </p:nvPicPr>
        <p:blipFill>
          <a:blip r:embed="rId4">
            <a:alphaModFix/>
          </a:blip>
          <a:stretch>
            <a:fillRect/>
          </a:stretch>
        </p:blipFill>
        <p:spPr>
          <a:xfrm>
            <a:off x="1831999" y="1751050"/>
            <a:ext cx="3799675" cy="4644049"/>
          </a:xfrm>
          <a:prstGeom prst="rect">
            <a:avLst/>
          </a:prstGeom>
          <a:noFill/>
          <a:ln>
            <a:noFill/>
          </a:ln>
        </p:spPr>
      </p:pic>
      <p:pic>
        <p:nvPicPr>
          <p:cNvPr id="1072" name="Google Shape;1072;p90"/>
          <p:cNvPicPr preferRelativeResize="0"/>
          <p:nvPr/>
        </p:nvPicPr>
        <p:blipFill>
          <a:blip r:embed="rId5">
            <a:alphaModFix/>
          </a:blip>
          <a:stretch>
            <a:fillRect/>
          </a:stretch>
        </p:blipFill>
        <p:spPr>
          <a:xfrm>
            <a:off x="7408375" y="2082675"/>
            <a:ext cx="1649351" cy="2211401"/>
          </a:xfrm>
          <a:prstGeom prst="rect">
            <a:avLst/>
          </a:prstGeom>
          <a:noFill/>
          <a:ln>
            <a:noFill/>
          </a:ln>
        </p:spPr>
      </p:pic>
      <p:sp>
        <p:nvSpPr>
          <p:cNvPr id="1073" name="Google Shape;1073;p90"/>
          <p:cNvSpPr txBox="1"/>
          <p:nvPr/>
        </p:nvSpPr>
        <p:spPr>
          <a:xfrm>
            <a:off x="5981775" y="4449600"/>
            <a:ext cx="2928600" cy="194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 sz="1900">
                <a:solidFill>
                  <a:schemeClr val="dk1"/>
                </a:solidFill>
              </a:rPr>
              <a:t>Pashtun suicide bombers freely attack Hazara students at schools and other education centers </a:t>
            </a:r>
            <a:endParaRPr sz="1900">
              <a:solidFill>
                <a:schemeClr val="dk1"/>
              </a:solidFill>
            </a:endParaRPr>
          </a:p>
          <a:p>
            <a:pPr indent="0" lvl="0" marL="0" rtl="0" algn="l">
              <a:spcBef>
                <a:spcPts val="1200"/>
              </a:spcBef>
              <a:spcAft>
                <a:spcPts val="0"/>
              </a:spcAft>
              <a:buNone/>
            </a:pPr>
            <a:r>
              <a:t/>
            </a:r>
            <a:endParaRPr sz="17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9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grpSp>
        <p:nvGrpSpPr>
          <p:cNvPr id="1079" name="Google Shape;1079;p91"/>
          <p:cNvGrpSpPr/>
          <p:nvPr/>
        </p:nvGrpSpPr>
        <p:grpSpPr>
          <a:xfrm>
            <a:off x="-38100" y="274650"/>
            <a:ext cx="9220200" cy="228600"/>
            <a:chOff x="76200" y="3274700"/>
            <a:chExt cx="9220200" cy="228600"/>
          </a:xfrm>
        </p:grpSpPr>
        <p:sp>
          <p:nvSpPr>
            <p:cNvPr id="1080" name="Google Shape;1080;p91"/>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1" name="Google Shape;1081;p91"/>
            <p:cNvGrpSpPr/>
            <p:nvPr/>
          </p:nvGrpSpPr>
          <p:grpSpPr>
            <a:xfrm>
              <a:off x="76200" y="3274700"/>
              <a:ext cx="9220200" cy="228600"/>
              <a:chOff x="-19050" y="4779650"/>
              <a:chExt cx="9220200" cy="228600"/>
            </a:xfrm>
          </p:grpSpPr>
          <p:sp>
            <p:nvSpPr>
              <p:cNvPr id="1082" name="Google Shape;1082;p91"/>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91"/>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84" name="Google Shape;1084;p91"/>
          <p:cNvSpPr txBox="1"/>
          <p:nvPr/>
        </p:nvSpPr>
        <p:spPr>
          <a:xfrm>
            <a:off x="6010375" y="5440350"/>
            <a:ext cx="2517600" cy="503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u="sng">
                <a:solidFill>
                  <a:schemeClr val="hlink"/>
                </a:solidFill>
                <a:hlinkClick r:id="rId3"/>
              </a:rPr>
              <a:t>Read more</a:t>
            </a:r>
            <a:endParaRPr/>
          </a:p>
        </p:txBody>
      </p:sp>
      <p:pic>
        <p:nvPicPr>
          <p:cNvPr id="1085" name="Google Shape;1085;p91"/>
          <p:cNvPicPr preferRelativeResize="0"/>
          <p:nvPr/>
        </p:nvPicPr>
        <p:blipFill>
          <a:blip r:embed="rId4">
            <a:alphaModFix/>
          </a:blip>
          <a:stretch>
            <a:fillRect/>
          </a:stretch>
        </p:blipFill>
        <p:spPr>
          <a:xfrm>
            <a:off x="0" y="42333"/>
            <a:ext cx="9143999" cy="677333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92"/>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sp>
        <p:nvSpPr>
          <p:cNvPr id="1091" name="Google Shape;1091;p92"/>
          <p:cNvSpPr txBox="1"/>
          <p:nvPr/>
        </p:nvSpPr>
        <p:spPr>
          <a:xfrm>
            <a:off x="354025" y="3158425"/>
            <a:ext cx="2459400" cy="318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t>Hazara Genocide in so-called country Afghanistan</a:t>
            </a:r>
            <a:endParaRPr sz="3000">
              <a:solidFill>
                <a:srgbClr val="666666"/>
              </a:solidFill>
              <a:highlight>
                <a:srgbClr val="FFFFFF"/>
              </a:highlight>
            </a:endParaRPr>
          </a:p>
          <a:p>
            <a:pPr indent="0" lvl="0" marL="0" rtl="0" algn="ctr">
              <a:spcBef>
                <a:spcPts val="0"/>
              </a:spcBef>
              <a:spcAft>
                <a:spcPts val="0"/>
              </a:spcAft>
              <a:buNone/>
            </a:pPr>
            <a:r>
              <a:t/>
            </a:r>
            <a:endParaRPr sz="900">
              <a:solidFill>
                <a:srgbClr val="666666"/>
              </a:solidFill>
              <a:highlight>
                <a:srgbClr val="FFFFFF"/>
              </a:highlight>
            </a:endParaRPr>
          </a:p>
          <a:p>
            <a:pPr indent="0" lvl="0" marL="0" rtl="0" algn="ctr">
              <a:spcBef>
                <a:spcPts val="0"/>
              </a:spcBef>
              <a:spcAft>
                <a:spcPts val="0"/>
              </a:spcAft>
              <a:buNone/>
            </a:pPr>
            <a:r>
              <a:t/>
            </a:r>
            <a:endParaRPr/>
          </a:p>
        </p:txBody>
      </p:sp>
      <p:pic>
        <p:nvPicPr>
          <p:cNvPr id="1092" name="Google Shape;1092;p92">
            <a:hlinkClick r:id="rId3"/>
          </p:cNvPr>
          <p:cNvPicPr preferRelativeResize="0"/>
          <p:nvPr/>
        </p:nvPicPr>
        <p:blipFill>
          <a:blip r:embed="rId4">
            <a:alphaModFix/>
          </a:blip>
          <a:stretch>
            <a:fillRect/>
          </a:stretch>
        </p:blipFill>
        <p:spPr>
          <a:xfrm>
            <a:off x="3131875" y="1570038"/>
            <a:ext cx="5698673" cy="5135563"/>
          </a:xfrm>
          <a:prstGeom prst="rect">
            <a:avLst/>
          </a:prstGeom>
          <a:noFill/>
          <a:ln>
            <a:noFill/>
          </a:ln>
        </p:spPr>
      </p:pic>
      <p:grpSp>
        <p:nvGrpSpPr>
          <p:cNvPr id="1093" name="Google Shape;1093;p92"/>
          <p:cNvGrpSpPr/>
          <p:nvPr/>
        </p:nvGrpSpPr>
        <p:grpSpPr>
          <a:xfrm>
            <a:off x="-38100" y="274650"/>
            <a:ext cx="9220200" cy="228600"/>
            <a:chOff x="76200" y="3274700"/>
            <a:chExt cx="9220200" cy="228600"/>
          </a:xfrm>
        </p:grpSpPr>
        <p:sp>
          <p:nvSpPr>
            <p:cNvPr id="1094" name="Google Shape;1094;p9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5" name="Google Shape;1095;p92"/>
            <p:cNvGrpSpPr/>
            <p:nvPr/>
          </p:nvGrpSpPr>
          <p:grpSpPr>
            <a:xfrm>
              <a:off x="76200" y="3274700"/>
              <a:ext cx="9220200" cy="228600"/>
              <a:chOff x="-19050" y="4779650"/>
              <a:chExt cx="9220200" cy="228600"/>
            </a:xfrm>
          </p:grpSpPr>
          <p:sp>
            <p:nvSpPr>
              <p:cNvPr id="1096" name="Google Shape;1096;p9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9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93"/>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Persecution of the Hazara people</a:t>
            </a:r>
            <a:endParaRPr/>
          </a:p>
        </p:txBody>
      </p:sp>
      <p:pic>
        <p:nvPicPr>
          <p:cNvPr id="1103" name="Google Shape;1103;p93">
            <a:hlinkClick r:id="rId3"/>
          </p:cNvPr>
          <p:cNvPicPr preferRelativeResize="0"/>
          <p:nvPr/>
        </p:nvPicPr>
        <p:blipFill>
          <a:blip r:embed="rId4">
            <a:alphaModFix/>
          </a:blip>
          <a:stretch>
            <a:fillRect/>
          </a:stretch>
        </p:blipFill>
        <p:spPr>
          <a:xfrm>
            <a:off x="3057525" y="1600200"/>
            <a:ext cx="5629275" cy="4895850"/>
          </a:xfrm>
          <a:prstGeom prst="rect">
            <a:avLst/>
          </a:prstGeom>
          <a:noFill/>
          <a:ln>
            <a:noFill/>
          </a:ln>
        </p:spPr>
      </p:pic>
      <p:sp>
        <p:nvSpPr>
          <p:cNvPr id="1104" name="Google Shape;1104;p93"/>
          <p:cNvSpPr txBox="1"/>
          <p:nvPr/>
        </p:nvSpPr>
        <p:spPr>
          <a:xfrm>
            <a:off x="520075" y="1630750"/>
            <a:ext cx="2459400" cy="491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Genocide in Pakistan</a:t>
            </a:r>
            <a:endParaRPr/>
          </a:p>
          <a:p>
            <a:pPr indent="0" lvl="0" marL="0" rtl="0" algn="ctr">
              <a:spcBef>
                <a:spcPts val="0"/>
              </a:spcBef>
              <a:spcAft>
                <a:spcPts val="0"/>
              </a:spcAft>
              <a:buNone/>
            </a:pPr>
            <a:r>
              <a:rPr lang="en" u="sng">
                <a:solidFill>
                  <a:schemeClr val="hlink"/>
                </a:solidFill>
                <a:hlinkClick r:id="rId5"/>
              </a:rPr>
              <a:t>Click here to see the map.</a:t>
            </a:r>
            <a:endParaRPr/>
          </a:p>
          <a:p>
            <a:pPr indent="0" lvl="0" marL="0" rtl="0" algn="l">
              <a:lnSpc>
                <a:spcPct val="115000"/>
              </a:lnSpc>
              <a:spcBef>
                <a:spcPts val="2400"/>
              </a:spcBef>
              <a:spcAft>
                <a:spcPts val="0"/>
              </a:spcAft>
              <a:buNone/>
            </a:pPr>
            <a:r>
              <a:rPr lang="en" sz="3900">
                <a:highlight>
                  <a:srgbClr val="FFFFFF"/>
                </a:highlight>
                <a:uFill>
                  <a:noFill/>
                </a:uFill>
                <a:latin typeface="Georgia"/>
                <a:ea typeface="Georgia"/>
                <a:cs typeface="Georgia"/>
                <a:sym typeface="Georgia"/>
                <a:hlinkClick r:id="rId6"/>
              </a:rPr>
              <a:t>Pakistan: Abuses, Impunity Erode Rights</a:t>
            </a:r>
            <a:endParaRPr sz="3900">
              <a:highlight>
                <a:srgbClr val="FFFFFF"/>
              </a:highlight>
              <a:latin typeface="Georgia"/>
              <a:ea typeface="Georgia"/>
              <a:cs typeface="Georgia"/>
              <a:sym typeface="Georgia"/>
            </a:endParaRPr>
          </a:p>
          <a:p>
            <a:pPr indent="0" lvl="0" marL="0" rtl="0" algn="l">
              <a:lnSpc>
                <a:spcPct val="115000"/>
              </a:lnSpc>
              <a:spcBef>
                <a:spcPts val="600"/>
              </a:spcBef>
              <a:spcAft>
                <a:spcPts val="0"/>
              </a:spcAft>
              <a:buNone/>
            </a:pPr>
            <a:r>
              <a:rPr lang="en" sz="900">
                <a:solidFill>
                  <a:schemeClr val="hlink"/>
                </a:solidFill>
                <a:highlight>
                  <a:srgbClr val="FFFFFF"/>
                </a:highlight>
                <a:uFill>
                  <a:noFill/>
                </a:uFill>
                <a:hlinkClick r:id="rId7"/>
              </a:rPr>
              <a:t>ATTACKS ON RELIGIOUS MINORITIES SURGE, JUDICIARY TAKES POLITICAL DECISIONS</a:t>
            </a:r>
            <a:endParaRPr sz="900">
              <a:solidFill>
                <a:srgbClr val="666666"/>
              </a:solidFill>
              <a:highlight>
                <a:srgbClr val="FFFFFF"/>
              </a:highlight>
            </a:endParaRPr>
          </a:p>
          <a:p>
            <a:pPr indent="0" lvl="0" marL="0" rtl="0" algn="l">
              <a:lnSpc>
                <a:spcPct val="115000"/>
              </a:lnSpc>
              <a:spcBef>
                <a:spcPts val="0"/>
              </a:spcBef>
              <a:spcAft>
                <a:spcPts val="0"/>
              </a:spcAft>
              <a:buNone/>
            </a:pPr>
            <a:r>
              <a:rPr lang="en" sz="900">
                <a:solidFill>
                  <a:schemeClr val="hlink"/>
                </a:solidFill>
                <a:highlight>
                  <a:srgbClr val="FFFFFF"/>
                </a:highlight>
                <a:uFill>
                  <a:noFill/>
                </a:uFill>
                <a:hlinkClick r:id="rId8"/>
              </a:rPr>
              <a:t>Human Rights Watch</a:t>
            </a:r>
            <a:endParaRPr sz="900">
              <a:solidFill>
                <a:srgbClr val="666666"/>
              </a:solidFill>
              <a:highlight>
                <a:srgbClr val="FFFFFF"/>
              </a:highlight>
            </a:endParaRPr>
          </a:p>
          <a:p>
            <a:pPr indent="0" lvl="0" marL="0" rtl="0" algn="ctr">
              <a:spcBef>
                <a:spcPts val="0"/>
              </a:spcBef>
              <a:spcAft>
                <a:spcPts val="0"/>
              </a:spcAft>
              <a:buNone/>
            </a:pPr>
            <a:r>
              <a:t/>
            </a:r>
            <a:endParaRPr sz="900">
              <a:solidFill>
                <a:srgbClr val="666666"/>
              </a:solidFill>
              <a:highlight>
                <a:srgbClr val="FFFFFF"/>
              </a:highlight>
            </a:endParaRPr>
          </a:p>
          <a:p>
            <a:pPr indent="0" lvl="0" marL="0" rtl="0" algn="ctr">
              <a:spcBef>
                <a:spcPts val="0"/>
              </a:spcBef>
              <a:spcAft>
                <a:spcPts val="0"/>
              </a:spcAft>
              <a:buNone/>
            </a:pPr>
            <a:r>
              <a:t/>
            </a:r>
            <a:endParaRPr/>
          </a:p>
        </p:txBody>
      </p:sp>
      <p:grpSp>
        <p:nvGrpSpPr>
          <p:cNvPr id="1105" name="Google Shape;1105;p93"/>
          <p:cNvGrpSpPr/>
          <p:nvPr/>
        </p:nvGrpSpPr>
        <p:grpSpPr>
          <a:xfrm>
            <a:off x="-38100" y="274650"/>
            <a:ext cx="9220200" cy="228600"/>
            <a:chOff x="76200" y="3274700"/>
            <a:chExt cx="9220200" cy="228600"/>
          </a:xfrm>
        </p:grpSpPr>
        <p:sp>
          <p:nvSpPr>
            <p:cNvPr id="1106" name="Google Shape;1106;p9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7" name="Google Shape;1107;p93"/>
            <p:cNvGrpSpPr/>
            <p:nvPr/>
          </p:nvGrpSpPr>
          <p:grpSpPr>
            <a:xfrm>
              <a:off x="76200" y="3274700"/>
              <a:ext cx="9220200" cy="228600"/>
              <a:chOff x="-19050" y="4779650"/>
              <a:chExt cx="9220200" cy="228600"/>
            </a:xfrm>
          </p:grpSpPr>
          <p:sp>
            <p:nvSpPr>
              <p:cNvPr id="1108" name="Google Shape;1108;p9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9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94"/>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sp>
        <p:nvSpPr>
          <p:cNvPr id="1115" name="Google Shape;1115;p94"/>
          <p:cNvSpPr txBox="1"/>
          <p:nvPr>
            <p:ph idx="1" type="body"/>
          </p:nvPr>
        </p:nvSpPr>
        <p:spPr>
          <a:xfrm>
            <a:off x="457200" y="1600200"/>
            <a:ext cx="5047500" cy="4897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000000"/>
                </a:solidFill>
                <a:highlight>
                  <a:srgbClr val="FFFFFF"/>
                </a:highlight>
              </a:rPr>
              <a:t>In the present Convention, genocide means any of the following acts committed with intent to destroy, in whole or in part, a national, ethnical, racial or religious group, such as:</a:t>
            </a:r>
            <a:br>
              <a:rPr lang="en" sz="1100">
                <a:solidFill>
                  <a:srgbClr val="000000"/>
                </a:solidFill>
                <a:highlight>
                  <a:srgbClr val="FFFFFF"/>
                </a:highlight>
              </a:rPr>
            </a:br>
            <a:endParaRPr sz="1100">
              <a:solidFill>
                <a:srgbClr val="000000"/>
              </a:solidFill>
              <a:highlight>
                <a:srgbClr val="FFFFFF"/>
              </a:highlight>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(a) Killing members of the group;</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(b) Causing serious bodily or mental harm to members of the group;</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(c) Deliberately inflicting on the group conditions of life calculated to bring about its physical destruction in whole or in part;</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(d) Imposing measures intended to prevent births within the group;</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(e) Forcibly transferring children of the group to another group.</a:t>
            </a:r>
            <a:endParaRPr sz="1100">
              <a:solidFill>
                <a:srgbClr val="000000"/>
              </a:solidFill>
            </a:endParaRPr>
          </a:p>
          <a:p>
            <a:pPr indent="0" lvl="0" marL="0" rtl="0" algn="l">
              <a:lnSpc>
                <a:spcPct val="115000"/>
              </a:lnSpc>
              <a:spcBef>
                <a:spcPts val="0"/>
              </a:spcBef>
              <a:spcAft>
                <a:spcPts val="0"/>
              </a:spcAft>
              <a:buNone/>
            </a:pPr>
            <a:r>
              <a:t/>
            </a:r>
            <a:endParaRPr sz="1100">
              <a:solidFill>
                <a:srgbClr val="000000"/>
              </a:solidFill>
            </a:endParaRPr>
          </a:p>
          <a:p>
            <a:pPr indent="0" lvl="0" marL="0" rtl="0" algn="ctr">
              <a:lnSpc>
                <a:spcPct val="115000"/>
              </a:lnSpc>
              <a:spcBef>
                <a:spcPts val="2400"/>
              </a:spcBef>
              <a:spcAft>
                <a:spcPts val="0"/>
              </a:spcAft>
              <a:buNone/>
            </a:pPr>
            <a:r>
              <a:t/>
            </a:r>
            <a:endParaRPr b="1" sz="2500">
              <a:latin typeface="Verdana"/>
              <a:ea typeface="Verdana"/>
              <a:cs typeface="Verdana"/>
              <a:sym typeface="Verdana"/>
            </a:endParaRPr>
          </a:p>
          <a:p>
            <a:pPr indent="0" lvl="0" marL="0" rtl="0" algn="ctr">
              <a:lnSpc>
                <a:spcPct val="115000"/>
              </a:lnSpc>
              <a:spcBef>
                <a:spcPts val="2400"/>
              </a:spcBef>
              <a:spcAft>
                <a:spcPts val="0"/>
              </a:spcAft>
              <a:buNone/>
            </a:pPr>
            <a:r>
              <a:rPr b="1" lang="en" sz="2500">
                <a:latin typeface="Verdana"/>
                <a:ea typeface="Verdana"/>
                <a:cs typeface="Verdana"/>
                <a:sym typeface="Verdana"/>
              </a:rPr>
              <a:t>What is the </a:t>
            </a:r>
            <a:r>
              <a:rPr b="1" lang="en" sz="2500">
                <a:solidFill>
                  <a:srgbClr val="000000"/>
                </a:solidFill>
                <a:latin typeface="Verdana"/>
                <a:ea typeface="Verdana"/>
                <a:cs typeface="Verdana"/>
                <a:sym typeface="Verdana"/>
              </a:rPr>
              <a:t>Convention on the Prevention and Punishment of the Crime of Genocide for?</a:t>
            </a:r>
            <a:endParaRPr b="1" sz="2500">
              <a:solidFill>
                <a:srgbClr val="000000"/>
              </a:solidFill>
              <a:latin typeface="Verdana"/>
              <a:ea typeface="Verdana"/>
              <a:cs typeface="Verdana"/>
              <a:sym typeface="Verdana"/>
            </a:endParaRPr>
          </a:p>
          <a:p>
            <a:pPr indent="0" lvl="0" marL="0" rtl="0" algn="l">
              <a:spcBef>
                <a:spcPts val="600"/>
              </a:spcBef>
              <a:spcAft>
                <a:spcPts val="0"/>
              </a:spcAft>
              <a:buNone/>
            </a:pPr>
            <a:r>
              <a:t/>
            </a:r>
            <a:endParaRPr/>
          </a:p>
        </p:txBody>
      </p:sp>
      <p:sp>
        <p:nvSpPr>
          <p:cNvPr id="1116" name="Google Shape;1116;p94"/>
          <p:cNvSpPr txBox="1"/>
          <p:nvPr/>
        </p:nvSpPr>
        <p:spPr>
          <a:xfrm>
            <a:off x="5879550" y="3965825"/>
            <a:ext cx="2512200" cy="44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Kabul, Feb 2013</a:t>
            </a:r>
            <a:endParaRPr/>
          </a:p>
          <a:p>
            <a:pPr indent="0" lvl="0" marL="0" rtl="0" algn="ctr">
              <a:lnSpc>
                <a:spcPct val="115000"/>
              </a:lnSpc>
              <a:spcBef>
                <a:spcPts val="2400"/>
              </a:spcBef>
              <a:spcAft>
                <a:spcPts val="0"/>
              </a:spcAft>
              <a:buClr>
                <a:srgbClr val="000000"/>
              </a:buClr>
              <a:buSzPts val="1100"/>
              <a:buFont typeface="Arial"/>
              <a:buNone/>
            </a:pPr>
            <a:r>
              <a:rPr b="1" lang="en" sz="3000"/>
              <a:t>What is the Refugee Convention for?</a:t>
            </a:r>
            <a:endParaRPr b="1" sz="3000"/>
          </a:p>
          <a:p>
            <a:pPr indent="0" lvl="0" marL="0" rtl="0" algn="ctr">
              <a:spcBef>
                <a:spcPts val="600"/>
              </a:spcBef>
              <a:spcAft>
                <a:spcPts val="0"/>
              </a:spcAft>
              <a:buNone/>
            </a:pPr>
            <a:r>
              <a:t/>
            </a:r>
            <a:endParaRPr/>
          </a:p>
        </p:txBody>
      </p:sp>
      <p:sp>
        <p:nvSpPr>
          <p:cNvPr id="1117" name="Google Shape;1117;p94"/>
          <p:cNvSpPr txBox="1"/>
          <p:nvPr/>
        </p:nvSpPr>
        <p:spPr>
          <a:xfrm>
            <a:off x="5879550" y="552775"/>
            <a:ext cx="2124900" cy="34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118" name="Google Shape;1118;p94"/>
          <p:cNvPicPr preferRelativeResize="0"/>
          <p:nvPr/>
        </p:nvPicPr>
        <p:blipFill>
          <a:blip r:embed="rId3">
            <a:alphaModFix/>
          </a:blip>
          <a:stretch>
            <a:fillRect/>
          </a:stretch>
        </p:blipFill>
        <p:spPr>
          <a:xfrm>
            <a:off x="5524436" y="1718825"/>
            <a:ext cx="2960928" cy="1985165"/>
          </a:xfrm>
          <a:prstGeom prst="rect">
            <a:avLst/>
          </a:prstGeom>
          <a:noFill/>
          <a:ln>
            <a:noFill/>
          </a:ln>
        </p:spPr>
      </p:pic>
      <p:grpSp>
        <p:nvGrpSpPr>
          <p:cNvPr id="1119" name="Google Shape;1119;p94"/>
          <p:cNvGrpSpPr/>
          <p:nvPr/>
        </p:nvGrpSpPr>
        <p:grpSpPr>
          <a:xfrm>
            <a:off x="-38100" y="274650"/>
            <a:ext cx="9220200" cy="228600"/>
            <a:chOff x="76200" y="3274700"/>
            <a:chExt cx="9220200" cy="228600"/>
          </a:xfrm>
        </p:grpSpPr>
        <p:sp>
          <p:nvSpPr>
            <p:cNvPr id="1120" name="Google Shape;1120;p9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1" name="Google Shape;1121;p94"/>
            <p:cNvGrpSpPr/>
            <p:nvPr/>
          </p:nvGrpSpPr>
          <p:grpSpPr>
            <a:xfrm>
              <a:off x="76200" y="3274700"/>
              <a:ext cx="9220200" cy="228600"/>
              <a:chOff x="-19050" y="4779650"/>
              <a:chExt cx="9220200" cy="228600"/>
            </a:xfrm>
          </p:grpSpPr>
          <p:sp>
            <p:nvSpPr>
              <p:cNvPr id="1122" name="Google Shape;1122;p9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9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95"/>
          <p:cNvSpPr txBox="1"/>
          <p:nvPr/>
        </p:nvSpPr>
        <p:spPr>
          <a:xfrm>
            <a:off x="200450" y="1630750"/>
            <a:ext cx="2009700" cy="43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0</a:t>
            </a:r>
            <a:endParaRPr sz="7200"/>
          </a:p>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sz="7200"/>
              <a:t>1</a:t>
            </a:r>
            <a:endParaRPr sz="7200"/>
          </a:p>
        </p:txBody>
      </p:sp>
      <p:pic>
        <p:nvPicPr>
          <p:cNvPr id="1129" name="Google Shape;1129;p95"/>
          <p:cNvPicPr preferRelativeResize="0"/>
          <p:nvPr/>
        </p:nvPicPr>
        <p:blipFill>
          <a:blip r:embed="rId3">
            <a:alphaModFix/>
          </a:blip>
          <a:stretch>
            <a:fillRect/>
          </a:stretch>
        </p:blipFill>
        <p:spPr>
          <a:xfrm>
            <a:off x="0" y="895201"/>
            <a:ext cx="9144003" cy="50675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9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pic>
        <p:nvPicPr>
          <p:cNvPr descr="Top Stories: Zabul Residents Protest Beheading Of 7 Hostages, Kabul Protest An Opportunity To Unite Afghans: Campbell, Ghani Addresses Nation and Calls for Calm, Promises Justice&#10;&#10;خبرهای مهم: باشنده‌گان زابل در اعتراض به سربریده شدن ۷ تن راهپیمایی کردند، جنرال کمبل: تظاهرات امروز فرصتی برای یکجا شدن مردم افغانستان است، غنی: مردم آرامش خود را حفظ کنند؛ عدالت تأمین خواهد شد&#10;&#10;Subscribe for exclusive Afghanistan Dari and Pashto news bulletin, breaking news, current affairs programs, documentaries, political commentary, debates and more!&#10;برای تماشای سرویس های خبری دری و پشتو، گزارش های تازه، جریانات سیاسی روز، مستند ها، تحلیل های سیاسی و بحث های گوناگون با ما بپیوندید&#10;http://www.youtube.com/subscription_center?add_user=TOLOnewsLive&#10;---------------------------------------------------------------------------------&#10;| Official YouTube Channel | http://www.youtube.com/TOLOnews&#10;| Official Google +| https://www.google.com/+TOLOnews&#10;| Official Facebook | https://www.facebook.com/TOLOnews&#10;| Official Twitter | https://www.twitter.com/TOLOnews&#10;| Official Website | http://www.TOLOnews.com/&#10;&#10;Watch TOLOnews on Yahsat / طلوع نیوز را در یاهست تماشا کنید: http://www.tolonews.com/en/watch-tolonews/7893-watchtolonews&#10;&#10;#TOLOnews | #news | #Afghanistan&#10;#طلوع نیوز| #گزارش | #افغانستان&#10;&#10;*********************************************************************************************&#10;&#10;TOLOnews was launched in 2010,it is the country’s first and only 24-hour news channel that reaches a potential viewing audience of 120 million. TOLOnews offers a variety of local and international news, current affairs programs, regular news bulletins,documentaries, political commentary,investigative reports, debates, and in-depth interviews.&#10;شبکه خبری طلوع نیوز در سال 2010 ایجاد شد، این شبکه نخستین و یگانه شبکه خبری ای است که به گونه 24 ساعته برای 120 ملیون مخاطب نشرات دارد. طلوع نیوز شما را در جریان تازه ترین گزارش هایی از افغانستان، منطقه و جهان می گذارد. در کنار آن طلوع نیوز با پرداختن به جریانات سیاسی روز، از طریق سرویس های خبری، مستندها، تحلیل های سیاسی، گزارش های تحقیقی و گفتگوها سطح اطلاعات شما را بالا می برد." id="1135" name="Google Shape;1135;p96" title="TOLOnews 6 pm News 11 November 2015 /طلوع نیوز ۲۰ عقرب ۱۳۹۴">
            <a:hlinkClick r:id="rId3"/>
          </p:cNvPr>
          <p:cNvPicPr preferRelativeResize="0"/>
          <p:nvPr/>
        </p:nvPicPr>
        <p:blipFill>
          <a:blip r:embed="rId4">
            <a:alphaModFix/>
          </a:blip>
          <a:stretch>
            <a:fillRect/>
          </a:stretch>
        </p:blipFill>
        <p:spPr>
          <a:xfrm>
            <a:off x="1434650" y="1764329"/>
            <a:ext cx="5986775" cy="4490075"/>
          </a:xfrm>
          <a:prstGeom prst="rect">
            <a:avLst/>
          </a:prstGeom>
          <a:noFill/>
          <a:ln>
            <a:noFill/>
          </a:ln>
        </p:spPr>
      </p:pic>
      <p:grpSp>
        <p:nvGrpSpPr>
          <p:cNvPr id="1136" name="Google Shape;1136;p96"/>
          <p:cNvGrpSpPr/>
          <p:nvPr/>
        </p:nvGrpSpPr>
        <p:grpSpPr>
          <a:xfrm>
            <a:off x="-38100" y="274650"/>
            <a:ext cx="9220200" cy="228600"/>
            <a:chOff x="76200" y="3274700"/>
            <a:chExt cx="9220200" cy="228600"/>
          </a:xfrm>
        </p:grpSpPr>
        <p:sp>
          <p:nvSpPr>
            <p:cNvPr id="1137" name="Google Shape;1137;p9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8" name="Google Shape;1138;p96"/>
            <p:cNvGrpSpPr/>
            <p:nvPr/>
          </p:nvGrpSpPr>
          <p:grpSpPr>
            <a:xfrm>
              <a:off x="76200" y="3274700"/>
              <a:ext cx="9220200" cy="228600"/>
              <a:chOff x="-19050" y="4779650"/>
              <a:chExt cx="9220200" cy="228600"/>
            </a:xfrm>
          </p:grpSpPr>
          <p:sp>
            <p:nvSpPr>
              <p:cNvPr id="1139" name="Google Shape;1139;p9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9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Hazaristan</a:t>
            </a:r>
            <a:endParaRPr/>
          </a:p>
        </p:txBody>
      </p:sp>
      <p:sp>
        <p:nvSpPr>
          <p:cNvPr id="118" name="Google Shape;118;p16"/>
          <p:cNvSpPr txBox="1"/>
          <p:nvPr>
            <p:ph idx="1" type="body"/>
          </p:nvPr>
        </p:nvSpPr>
        <p:spPr>
          <a:xfrm>
            <a:off x="457200" y="1600200"/>
            <a:ext cx="8229600" cy="496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119" name="Google Shape;119;p16"/>
          <p:cNvPicPr preferRelativeResize="0"/>
          <p:nvPr/>
        </p:nvPicPr>
        <p:blipFill>
          <a:blip r:embed="rId3">
            <a:alphaModFix/>
          </a:blip>
          <a:stretch>
            <a:fillRect/>
          </a:stretch>
        </p:blipFill>
        <p:spPr>
          <a:xfrm>
            <a:off x="1254712" y="1600200"/>
            <a:ext cx="6843738" cy="4553805"/>
          </a:xfrm>
          <a:prstGeom prst="rect">
            <a:avLst/>
          </a:prstGeom>
          <a:noFill/>
          <a:ln>
            <a:noFill/>
          </a:ln>
        </p:spPr>
      </p:pic>
      <p:sp>
        <p:nvSpPr>
          <p:cNvPr id="120" name="Google Shape;120;p16"/>
          <p:cNvSpPr txBox="1"/>
          <p:nvPr/>
        </p:nvSpPr>
        <p:spPr>
          <a:xfrm>
            <a:off x="4081275" y="6154005"/>
            <a:ext cx="19215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Verdana"/>
                <a:ea typeface="Verdana"/>
                <a:cs typeface="Verdana"/>
                <a:sym typeface="Verdana"/>
              </a:rPr>
              <a:t>Bamyan in winter.</a:t>
            </a:r>
            <a:endParaRPr/>
          </a:p>
        </p:txBody>
      </p:sp>
      <p:grpSp>
        <p:nvGrpSpPr>
          <p:cNvPr id="121" name="Google Shape;121;p16"/>
          <p:cNvGrpSpPr/>
          <p:nvPr/>
        </p:nvGrpSpPr>
        <p:grpSpPr>
          <a:xfrm>
            <a:off x="-38100" y="274650"/>
            <a:ext cx="9220200" cy="228600"/>
            <a:chOff x="76200" y="3274700"/>
            <a:chExt cx="9220200" cy="228600"/>
          </a:xfrm>
        </p:grpSpPr>
        <p:sp>
          <p:nvSpPr>
            <p:cNvPr id="122" name="Google Shape;122;p1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 name="Google Shape;123;p16"/>
            <p:cNvGrpSpPr/>
            <p:nvPr/>
          </p:nvGrpSpPr>
          <p:grpSpPr>
            <a:xfrm>
              <a:off x="76200" y="3274700"/>
              <a:ext cx="9220200" cy="228600"/>
              <a:chOff x="-19050" y="4779650"/>
              <a:chExt cx="9220200" cy="228600"/>
            </a:xfrm>
          </p:grpSpPr>
          <p:sp>
            <p:nvSpPr>
              <p:cNvPr id="124" name="Google Shape;124;p1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97"/>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pic>
        <p:nvPicPr>
          <p:cNvPr id="1146" name="Google Shape;1146;p97" title="جنبش عدالت خواهی(جنبش روشنای) مورخ 27 ثور کابل افغانستان">
            <a:hlinkClick r:id="rId3"/>
          </p:cNvPr>
          <p:cNvPicPr preferRelativeResize="0"/>
          <p:nvPr/>
        </p:nvPicPr>
        <p:blipFill>
          <a:blip r:embed="rId4">
            <a:alphaModFix/>
          </a:blip>
          <a:stretch>
            <a:fillRect/>
          </a:stretch>
        </p:blipFill>
        <p:spPr>
          <a:xfrm>
            <a:off x="1364913" y="1725480"/>
            <a:ext cx="6414175" cy="4810625"/>
          </a:xfrm>
          <a:prstGeom prst="rect">
            <a:avLst/>
          </a:prstGeom>
          <a:noFill/>
          <a:ln>
            <a:noFill/>
          </a:ln>
        </p:spPr>
      </p:pic>
      <p:grpSp>
        <p:nvGrpSpPr>
          <p:cNvPr id="1147" name="Google Shape;1147;p97"/>
          <p:cNvGrpSpPr/>
          <p:nvPr/>
        </p:nvGrpSpPr>
        <p:grpSpPr>
          <a:xfrm>
            <a:off x="-38100" y="274650"/>
            <a:ext cx="9220200" cy="228600"/>
            <a:chOff x="76200" y="3274700"/>
            <a:chExt cx="9220200" cy="228600"/>
          </a:xfrm>
        </p:grpSpPr>
        <p:sp>
          <p:nvSpPr>
            <p:cNvPr id="1148" name="Google Shape;1148;p97"/>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9" name="Google Shape;1149;p97"/>
            <p:cNvGrpSpPr/>
            <p:nvPr/>
          </p:nvGrpSpPr>
          <p:grpSpPr>
            <a:xfrm>
              <a:off x="76200" y="3274700"/>
              <a:ext cx="9220200" cy="228600"/>
              <a:chOff x="-19050" y="4779650"/>
              <a:chExt cx="9220200" cy="228600"/>
            </a:xfrm>
          </p:grpSpPr>
          <p:sp>
            <p:nvSpPr>
              <p:cNvPr id="1150" name="Google Shape;1150;p97"/>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97"/>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98"/>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grpSp>
        <p:nvGrpSpPr>
          <p:cNvPr id="1157" name="Google Shape;1157;p98"/>
          <p:cNvGrpSpPr/>
          <p:nvPr/>
        </p:nvGrpSpPr>
        <p:grpSpPr>
          <a:xfrm>
            <a:off x="-38100" y="274650"/>
            <a:ext cx="9220200" cy="228600"/>
            <a:chOff x="76200" y="3274700"/>
            <a:chExt cx="9220200" cy="228600"/>
          </a:xfrm>
        </p:grpSpPr>
        <p:sp>
          <p:nvSpPr>
            <p:cNvPr id="1158" name="Google Shape;1158;p98"/>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9" name="Google Shape;1159;p98"/>
            <p:cNvGrpSpPr/>
            <p:nvPr/>
          </p:nvGrpSpPr>
          <p:grpSpPr>
            <a:xfrm>
              <a:off x="76200" y="3274700"/>
              <a:ext cx="9220200" cy="228600"/>
              <a:chOff x="-19050" y="4779650"/>
              <a:chExt cx="9220200" cy="228600"/>
            </a:xfrm>
          </p:grpSpPr>
          <p:sp>
            <p:nvSpPr>
              <p:cNvPr id="1160" name="Google Shape;1160;p98"/>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98"/>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descr="International Community should act and stand with the Hazara to Stop Hazara Genocide. &#10;https://www.youtube.com/@kamranmirhazar&#10;💛🤍💙&#10;My website: https://www.kamranmirhazar.com/&#10;Kabul Press: https://www.kabulpress.org/&#10;Digital Hazaristan: https://www.digitalhazaristan.com/&#10;Hazaristan Charter: https://hazaristan.asia/&#10;Hazara International: https://www.hazarainternational.com/ &#10;Kabul Press:  https://www.kabulpress.org/&#10;Facebook: https://www.facebook.com/KamranPoetry&#10;Twitter: https://twitter.com/kamranmirhazar&#10;Instagram: https://www.instagram.com/kamranmirhazar/&#10;Amazon: https://www.amazon.com/stores/Kamran-Mir-Hazar/author/B00IH1EZH8" id="1162" name="Google Shape;1162;p98" title="Hazara Genocide: Shukria Cannot Go to Harvard, Because She Is Hazara">
            <a:hlinkClick r:id="rId3"/>
          </p:cNvPr>
          <p:cNvPicPr preferRelativeResize="0"/>
          <p:nvPr/>
        </p:nvPicPr>
        <p:blipFill>
          <a:blip r:embed="rId4">
            <a:alphaModFix/>
          </a:blip>
          <a:stretch>
            <a:fillRect/>
          </a:stretch>
        </p:blipFill>
        <p:spPr>
          <a:xfrm>
            <a:off x="304800" y="1547725"/>
            <a:ext cx="8534400" cy="4800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1000"/>
                                        <p:tgtEl>
                                          <p:spTgt spid="1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99"/>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grpSp>
        <p:nvGrpSpPr>
          <p:cNvPr id="1168" name="Google Shape;1168;p99"/>
          <p:cNvGrpSpPr/>
          <p:nvPr/>
        </p:nvGrpSpPr>
        <p:grpSpPr>
          <a:xfrm>
            <a:off x="-38100" y="274650"/>
            <a:ext cx="9220200" cy="228600"/>
            <a:chOff x="76200" y="3274700"/>
            <a:chExt cx="9220200" cy="228600"/>
          </a:xfrm>
        </p:grpSpPr>
        <p:sp>
          <p:nvSpPr>
            <p:cNvPr id="1169" name="Google Shape;1169;p99"/>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0" name="Google Shape;1170;p99"/>
            <p:cNvGrpSpPr/>
            <p:nvPr/>
          </p:nvGrpSpPr>
          <p:grpSpPr>
            <a:xfrm>
              <a:off x="76200" y="3274700"/>
              <a:ext cx="9220200" cy="228600"/>
              <a:chOff x="-19050" y="4779650"/>
              <a:chExt cx="9220200" cy="228600"/>
            </a:xfrm>
          </p:grpSpPr>
          <p:sp>
            <p:nvSpPr>
              <p:cNvPr id="1171" name="Google Shape;1171;p99"/>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99"/>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descr="We are in the 21st century, and the Hazara people of Hazaristan still face genocide since the 19th century.&#10;Worldwide Protest of the Hazara Against Genocide&#10;لطفن کانال یوتیوب ما را در سابسکرایب کرده و برای رشد آن کمک کنید.&#10;https://www.youtube.com/@kamranmirhazar&#10;💛🤍💙&#10;My website: https://www.kamranmirhazar.com/&#10;Kabul Press: https://www.kabulpress.org/&#10;Digital Hazaristan: https://www.digitalhazaristan.com/&#10;Hazaristan Charter: https://hazaristan.asia/&#10;Hazara International: https://www.hazarainternational.com/ &#10;Kabul Press:  https://www.kabulpress.org/&#10;Facebook: https://www.facebook.com/KamranPoetry&#10;Twitter: https://twitter.com/kamranmirhazar&#10;Instagram: https://www.instagram.com/kamranmirhazar/&#10;Amazon: https://www.amazon.com/stores/Kamran-Mir-Hazar/author/B00IH1EZH8" id="1173" name="Google Shape;1173;p99" title="Hanover Protest to Stop Hazara Genocide">
            <a:hlinkClick r:id="rId3"/>
          </p:cNvPr>
          <p:cNvPicPr preferRelativeResize="0"/>
          <p:nvPr/>
        </p:nvPicPr>
        <p:blipFill>
          <a:blip r:embed="rId4">
            <a:alphaModFix/>
          </a:blip>
          <a:stretch>
            <a:fillRect/>
          </a:stretch>
        </p:blipFill>
        <p:spPr>
          <a:xfrm>
            <a:off x="152400" y="1570075"/>
            <a:ext cx="8534400" cy="4800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1000"/>
                                        <p:tgtEl>
                                          <p:spTgt spid="1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00"/>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grpSp>
        <p:nvGrpSpPr>
          <p:cNvPr id="1179" name="Google Shape;1179;p100"/>
          <p:cNvGrpSpPr/>
          <p:nvPr/>
        </p:nvGrpSpPr>
        <p:grpSpPr>
          <a:xfrm>
            <a:off x="-38100" y="274650"/>
            <a:ext cx="9220200" cy="228600"/>
            <a:chOff x="76200" y="3274700"/>
            <a:chExt cx="9220200" cy="228600"/>
          </a:xfrm>
        </p:grpSpPr>
        <p:sp>
          <p:nvSpPr>
            <p:cNvPr id="1180" name="Google Shape;1180;p100"/>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1" name="Google Shape;1181;p100"/>
            <p:cNvGrpSpPr/>
            <p:nvPr/>
          </p:nvGrpSpPr>
          <p:grpSpPr>
            <a:xfrm>
              <a:off x="76200" y="3274700"/>
              <a:ext cx="9220200" cy="228600"/>
              <a:chOff x="-19050" y="4779650"/>
              <a:chExt cx="9220200" cy="228600"/>
            </a:xfrm>
          </p:grpSpPr>
          <p:sp>
            <p:nvSpPr>
              <p:cNvPr id="1182" name="Google Shape;1182;p100"/>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00"/>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descr="Hundreds of International poets write in an open letter that &quot;We poets from around the world, proclaim to the Hazara people that we are in full solidarity with your civic and cultural movements to protect your human rights. We are aware that you are victims of systematic crimes, including genocide, slavery, forced displacement, discrimination, and the invasion of your homeland, Hazaristan. However, like the movements that ended apartheid in South Africa, and the American civil rights movement, your movements, such as the Hazara Enlightenment movement, will also achieve success. We hear your voices, we reflect it in our poetry, and lift it into contemporary world literature.&quot;&#10;&#10;لطفن کانال یوتیوب ما را در سابسکرایب کرده و برای رشد آن کمک کنید.&#10;https://www.youtube.com/@kamranmirhazar&#10;💛🤍💙&#10;My website: https://www.kamranmirhazar.com/&#10;Kabul Press: https://www.kabulpress.org/&#10;Digital Hazaristan: https://www.digitalhazaristan.com/&#10;Hazaristan Charter: https://hazaristan.asia/&#10;Hazara International: https://www.hazarainternational.com/ &#10;Kabul Press:  https://www.kabulpress.org/&#10;Facebook: https://www.facebook.com/KamranPoetry&#10;Twitter: https://twitter.com/kamranmirhazar&#10;Instagram: https://www.instagram.com/kamranmirhazar/&#10;Amazon: https://www.amazon.com/stores/Kamran-Mir-Hazar/author/B00IH1EZH8" id="1184" name="Google Shape;1184;p100" title="Melbourne Protest: Hazara Brave Girl Explains the Hazara Genocide Tragedies">
            <a:hlinkClick r:id="rId3"/>
          </p:cNvPr>
          <p:cNvPicPr preferRelativeResize="0"/>
          <p:nvPr/>
        </p:nvPicPr>
        <p:blipFill>
          <a:blip r:embed="rId4">
            <a:alphaModFix/>
          </a:blip>
          <a:stretch>
            <a:fillRect/>
          </a:stretch>
        </p:blipFill>
        <p:spPr>
          <a:xfrm>
            <a:off x="215763" y="1525401"/>
            <a:ext cx="8712475" cy="4900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1000"/>
                                        <p:tgtEl>
                                          <p:spTgt spid="1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101"/>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grpSp>
        <p:nvGrpSpPr>
          <p:cNvPr id="1190" name="Google Shape;1190;p101"/>
          <p:cNvGrpSpPr/>
          <p:nvPr/>
        </p:nvGrpSpPr>
        <p:grpSpPr>
          <a:xfrm>
            <a:off x="-38100" y="274650"/>
            <a:ext cx="9220200" cy="228600"/>
            <a:chOff x="76200" y="3274700"/>
            <a:chExt cx="9220200" cy="228600"/>
          </a:xfrm>
        </p:grpSpPr>
        <p:sp>
          <p:nvSpPr>
            <p:cNvPr id="1191" name="Google Shape;1191;p101"/>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2" name="Google Shape;1192;p101"/>
            <p:cNvGrpSpPr/>
            <p:nvPr/>
          </p:nvGrpSpPr>
          <p:grpSpPr>
            <a:xfrm>
              <a:off x="76200" y="3274700"/>
              <a:ext cx="9220200" cy="228600"/>
              <a:chOff x="-19050" y="4779650"/>
              <a:chExt cx="9220200" cy="228600"/>
            </a:xfrm>
          </p:grpSpPr>
          <p:sp>
            <p:nvSpPr>
              <p:cNvPr id="1193" name="Google Shape;1193;p101"/>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01"/>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descr="Worldwide Protest of the Hazara Against Genocide&#10;The world should recognize and stop the Hazara genocide.&#10;Article two of the Genocide Convention clearly explains the Hazara human rights situation. The Hazara of Hazaristan face all those genocide acts.&#10;Article II&#10;In the present Convention, genocide means any of the following acts committed with intent to destroy, in whole or in part, a national, ethnical, racial or religious group, as such:&#10;(a) Killing members of the group;&#10;(b) Causing serious bodily or mental harm to members of the group;&#10;(c) Deliberately inflicting on the group conditions of life calculated to bring about its physical destruction in whole or in part;&#10;(d) Imposing measures intended to prevent births within the group;&#10;(e) Forcibly transferring children of the group to another group.&#10;&#10;لطفن کانال یوتیوب ما را در سابسکرایب کرده و برای رشد آن کمک کنید.&#10;https://www.youtube.com/@kamranmirhazar&#10;💛🤍💙&#10;My website: https://www.kamranmirhazar.com/&#10;Kabul Press: https://www.kabulpress.org/&#10;Digital Hazaristan: https://www.digitalhazaristan.com/&#10;Hazaristan Charter: https://hazaristan.asia/&#10;Hazara International: https://www.hazarainternational.com/ &#10;Kabul Press:  https://www.kabulpress.org/&#10;Facebook: https://www.facebook.com/KamranPoetry&#10;Twitter: https://twitter.com/kamranmirhazar&#10;Instagram: https://www.instagram.com/kamranmirhazar/&#10;Amazon: https://www.amazon.com/stores/Kamran-Mir-Hazar/author/B00IH1EZH8" id="1195" name="Google Shape;1195;p101" title="Los Angeles Protest to Recognize and Stop Hazara Genocide">
            <a:hlinkClick r:id="rId3"/>
          </p:cNvPr>
          <p:cNvPicPr preferRelativeResize="0"/>
          <p:nvPr/>
        </p:nvPicPr>
        <p:blipFill>
          <a:blip r:embed="rId4">
            <a:alphaModFix/>
          </a:blip>
          <a:stretch>
            <a:fillRect/>
          </a:stretch>
        </p:blipFill>
        <p:spPr>
          <a:xfrm>
            <a:off x="457196" y="1642958"/>
            <a:ext cx="8229600" cy="46291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5"/>
                                        </p:tgtEl>
                                        <p:attrNameLst>
                                          <p:attrName>style.visibility</p:attrName>
                                        </p:attrNameLst>
                                      </p:cBhvr>
                                      <p:to>
                                        <p:strVal val="visible"/>
                                      </p:to>
                                    </p:set>
                                    <p:animEffect filter="fade" transition="in">
                                      <p:cBhvr>
                                        <p:cTn dur="1000"/>
                                        <p:tgtEl>
                                          <p:spTgt spid="1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02"/>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grpSp>
        <p:nvGrpSpPr>
          <p:cNvPr id="1201" name="Google Shape;1201;p102"/>
          <p:cNvGrpSpPr/>
          <p:nvPr/>
        </p:nvGrpSpPr>
        <p:grpSpPr>
          <a:xfrm>
            <a:off x="-38100" y="274650"/>
            <a:ext cx="9220200" cy="228600"/>
            <a:chOff x="76200" y="3274700"/>
            <a:chExt cx="9220200" cy="228600"/>
          </a:xfrm>
        </p:grpSpPr>
        <p:sp>
          <p:nvSpPr>
            <p:cNvPr id="1202" name="Google Shape;1202;p102"/>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3" name="Google Shape;1203;p102"/>
            <p:cNvGrpSpPr/>
            <p:nvPr/>
          </p:nvGrpSpPr>
          <p:grpSpPr>
            <a:xfrm>
              <a:off x="76200" y="3274700"/>
              <a:ext cx="9220200" cy="228600"/>
              <a:chOff x="-19050" y="4779650"/>
              <a:chExt cx="9220200" cy="228600"/>
            </a:xfrm>
          </p:grpSpPr>
          <p:sp>
            <p:nvSpPr>
              <p:cNvPr id="1204" name="Google Shape;1204;p102"/>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02"/>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descr="Worldwide Protest of the Hazara Against Genocide&#10;💛🤍💙&#10;My website: https://www.kamranmirhazar.com/&#10;Kabul Press: https://www.kabulpress.org/&#10;Digital Hazaristan: https://www.digitalhazaristan.com/&#10;Hazaristan Charter: https://hazaristan.asia/&#10;Hazara International: https://www.hazarainternational.com/ &#10;Kabul Press:  https://www.kabulpress.org/&#10;Facebook: https://www.facebook.com/KamranPoetry&#10;Twitter: https://twitter.com/kamranmirhazar&#10;Instagram: https://www.instagram.com/kamranmirhazar/&#10;YouTube: https://www.youtube.com/@kamranmirhazar&#10;Amazon: https://www.amazon.com/stores/Kamran-Mir-Hazar/author/B00IH1EZH8" id="1206" name="Google Shape;1206;p102" title="Copenhagen, Denmark: Stop Hazara Genocide تظاهرات در دانمارک علیه نسل کشی هزاره">
            <a:hlinkClick r:id="rId3"/>
          </p:cNvPr>
          <p:cNvPicPr preferRelativeResize="0"/>
          <p:nvPr/>
        </p:nvPicPr>
        <p:blipFill>
          <a:blip r:embed="rId4">
            <a:alphaModFix/>
          </a:blip>
          <a:stretch>
            <a:fillRect/>
          </a:stretch>
        </p:blipFill>
        <p:spPr>
          <a:xfrm>
            <a:off x="152400" y="1570075"/>
            <a:ext cx="8534400" cy="4800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6"/>
                                        </p:tgtEl>
                                        <p:attrNameLst>
                                          <p:attrName>style.visibility</p:attrName>
                                        </p:attrNameLst>
                                      </p:cBhvr>
                                      <p:to>
                                        <p:strVal val="visible"/>
                                      </p:to>
                                    </p:set>
                                    <p:animEffect filter="fade" transition="in">
                                      <p:cBhvr>
                                        <p:cTn dur="1000"/>
                                        <p:tgtEl>
                                          <p:spTgt spid="1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103"/>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grpSp>
        <p:nvGrpSpPr>
          <p:cNvPr id="1212" name="Google Shape;1212;p103"/>
          <p:cNvGrpSpPr/>
          <p:nvPr/>
        </p:nvGrpSpPr>
        <p:grpSpPr>
          <a:xfrm>
            <a:off x="-38100" y="274650"/>
            <a:ext cx="9220200" cy="228600"/>
            <a:chOff x="76200" y="3274700"/>
            <a:chExt cx="9220200" cy="228600"/>
          </a:xfrm>
        </p:grpSpPr>
        <p:sp>
          <p:nvSpPr>
            <p:cNvPr id="1213" name="Google Shape;1213;p103"/>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4" name="Google Shape;1214;p103"/>
            <p:cNvGrpSpPr/>
            <p:nvPr/>
          </p:nvGrpSpPr>
          <p:grpSpPr>
            <a:xfrm>
              <a:off x="76200" y="3274700"/>
              <a:ext cx="9220200" cy="228600"/>
              <a:chOff x="-19050" y="4779650"/>
              <a:chExt cx="9220200" cy="228600"/>
            </a:xfrm>
          </p:grpSpPr>
          <p:sp>
            <p:nvSpPr>
              <p:cNvPr id="1215" name="Google Shape;1215;p103"/>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03"/>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descr="Worldwide Protest of the Hazara Against Genocide&#10;💛🤍💙&#10;My website: https://www.kamranmirhazar.com/&#10;Kabul Press: https://www.kabulpress.org/&#10;Digital Hazaristan: https://www.digitalhazaristan.com/&#10;Hazaristan Charter: https://hazaristan.asia/&#10;Hazara International: https://www.hazarainternational.com/ &#10;Kabul Press:  https://www.kabulpress.org/&#10;Facebook: https://www.facebook.com/KamranPoetry&#10;Twitter: https://twitter.com/kamranmirhazar&#10;Instagram: https://www.instagram.com/kamranmirhazar/&#10;YouTube: https://www.youtube.com/@kamranmirhazar&#10;Amazon: https://www.amazon.com/stores/Kamran-Mir-Hazar/author/B00IH1EZH8" id="1217" name="Google Shape;1217;p103" title="Protest in Germany to Stop Hazara Genocide تظاهرات در آلمان برای توقف نسل کشی هزاره">
            <a:hlinkClick r:id="rId3"/>
          </p:cNvPr>
          <p:cNvPicPr preferRelativeResize="0"/>
          <p:nvPr/>
        </p:nvPicPr>
        <p:blipFill>
          <a:blip r:embed="rId4">
            <a:alphaModFix/>
          </a:blip>
          <a:stretch>
            <a:fillRect/>
          </a:stretch>
        </p:blipFill>
        <p:spPr>
          <a:xfrm>
            <a:off x="354763" y="1570075"/>
            <a:ext cx="8434475" cy="4744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1000"/>
                                        <p:tgtEl>
                                          <p:spTgt spid="1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04"/>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Hazara World-wide Protest</a:t>
            </a:r>
            <a:endParaRPr/>
          </a:p>
        </p:txBody>
      </p:sp>
      <p:grpSp>
        <p:nvGrpSpPr>
          <p:cNvPr id="1223" name="Google Shape;1223;p104"/>
          <p:cNvGrpSpPr/>
          <p:nvPr/>
        </p:nvGrpSpPr>
        <p:grpSpPr>
          <a:xfrm>
            <a:off x="-38100" y="274650"/>
            <a:ext cx="9220200" cy="228600"/>
            <a:chOff x="76200" y="3274700"/>
            <a:chExt cx="9220200" cy="228600"/>
          </a:xfrm>
        </p:grpSpPr>
        <p:sp>
          <p:nvSpPr>
            <p:cNvPr id="1224" name="Google Shape;1224;p104"/>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5" name="Google Shape;1225;p104"/>
            <p:cNvGrpSpPr/>
            <p:nvPr/>
          </p:nvGrpSpPr>
          <p:grpSpPr>
            <a:xfrm>
              <a:off x="76200" y="3274700"/>
              <a:ext cx="9220200" cy="228600"/>
              <a:chOff x="-19050" y="4779650"/>
              <a:chExt cx="9220200" cy="228600"/>
            </a:xfrm>
          </p:grpSpPr>
          <p:sp>
            <p:nvSpPr>
              <p:cNvPr id="1226" name="Google Shape;1226;p104"/>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04"/>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descr="Worldwide Protest of the Hazara Against Genocide&#10;Article two of the Genocide Convention clearly explains the Hazara human rights situation. The Hazara of Hazaristan face all those genocide acts.&#10;Article II&#10;In the present Convention, genocide means any of the following acts committed with intent to destroy, in whole or in part, a national, ethnical, racial or religious group, as such:&#10;(a) Killing members of the group;&#10;(b) Causing serious bodily or mental harm to members of the group;&#10;(c) Deliberately inflicting on the group conditions of life calculated to bring about its physical destruction in whole or in part;&#10;(d) Imposing measures intended to prevent births within the group;&#10;(e) Forcibly transferring children of the group to another group.&#10;&#10;لطفن کانال یوتیوب ما را در سابسکرایب کرده و برای رشد آن کمک کنید.&#10;https://www.youtube.com/@kamranmirhazar&#10;💛🤍💙&#10;My website: https://www.kamranmirhazar.com/&#10;Kabul Press: https://www.kabulpress.org/&#10;Digital Hazaristan: https://www.digitalhazaristan.com/&#10;Hazaristan Charter: https://hazaristan.asia/&#10;Hazara International: https://www.hazarainternational.com/ &#10;Kabul Press:  https://www.kabulpress.org/&#10;Facebook: https://www.facebook.com/KamranPoetry&#10;Twitter: https://twitter.com/kamranmirhazar&#10;Instagram: https://www.instagram.com/kamranmirhazar/&#10;Amazon: https://www.amazon.com/stores/Kamran-Mir-Hazar/author/B00IH1EZH8" id="1228" name="Google Shape;1228;p104" title="London Protest: The Hazara of Hazaristan Should Be Protected Under the Genocide Convention">
            <a:hlinkClick r:id="rId3"/>
          </p:cNvPr>
          <p:cNvPicPr preferRelativeResize="0"/>
          <p:nvPr/>
        </p:nvPicPr>
        <p:blipFill>
          <a:blip r:embed="rId4">
            <a:alphaModFix/>
          </a:blip>
          <a:stretch>
            <a:fillRect/>
          </a:stretch>
        </p:blipFill>
        <p:spPr>
          <a:xfrm>
            <a:off x="152400" y="1570075"/>
            <a:ext cx="8534400" cy="4800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8"/>
                                        </p:tgtEl>
                                        <p:attrNameLst>
                                          <p:attrName>style.visibility</p:attrName>
                                        </p:attrNameLst>
                                      </p:cBhvr>
                                      <p:to>
                                        <p:strVal val="visible"/>
                                      </p:to>
                                    </p:set>
                                    <p:animEffect filter="fade" transition="in">
                                      <p:cBhvr>
                                        <p:cTn dur="1000"/>
                                        <p:tgtEl>
                                          <p:spTgt spid="1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105"/>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en">
                <a:solidFill>
                  <a:srgbClr val="FF0000"/>
                </a:solidFill>
                <a:latin typeface="Georgia"/>
                <a:ea typeface="Georgia"/>
                <a:cs typeface="Georgia"/>
                <a:sym typeface="Georgia"/>
              </a:rPr>
              <a:t>The Hazara and the Poets Worldwide</a:t>
            </a:r>
            <a:endParaRPr>
              <a:solidFill>
                <a:srgbClr val="FF0000"/>
              </a:solidFill>
            </a:endParaRPr>
          </a:p>
        </p:txBody>
      </p:sp>
      <p:pic>
        <p:nvPicPr>
          <p:cNvPr id="1234" name="Google Shape;1234;p105"/>
          <p:cNvPicPr preferRelativeResize="0"/>
          <p:nvPr/>
        </p:nvPicPr>
        <p:blipFill>
          <a:blip r:embed="rId3">
            <a:alphaModFix/>
          </a:blip>
          <a:stretch>
            <a:fillRect/>
          </a:stretch>
        </p:blipFill>
        <p:spPr>
          <a:xfrm>
            <a:off x="1670158" y="1734150"/>
            <a:ext cx="6116143" cy="4064676"/>
          </a:xfrm>
          <a:prstGeom prst="rect">
            <a:avLst/>
          </a:prstGeom>
          <a:noFill/>
          <a:ln>
            <a:noFill/>
          </a:ln>
        </p:spPr>
      </p:pic>
      <p:sp>
        <p:nvSpPr>
          <p:cNvPr id="1235" name="Google Shape;1235;p105"/>
          <p:cNvSpPr txBox="1"/>
          <p:nvPr>
            <p:ph idx="1" type="body"/>
          </p:nvPr>
        </p:nvSpPr>
        <p:spPr>
          <a:xfrm>
            <a:off x="116575" y="5707900"/>
            <a:ext cx="8820000" cy="89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i="1" lang="en" sz="1800">
                <a:highlight>
                  <a:srgbClr val="F8F9FA"/>
                </a:highlight>
              </a:rPr>
              <a:t>Poems for the Hazara: A Multilingual Poetry Anthology and Collaborative Poem</a:t>
            </a:r>
            <a:endParaRPr sz="1800"/>
          </a:p>
          <a:p>
            <a:pPr indent="0" lvl="0" marL="0" rtl="0" algn="l">
              <a:spcBef>
                <a:spcPts val="0"/>
              </a:spcBef>
              <a:spcAft>
                <a:spcPts val="0"/>
              </a:spcAft>
              <a:buClr>
                <a:schemeClr val="dk1"/>
              </a:buClr>
              <a:buSzPts val="1100"/>
              <a:buFont typeface="Arial"/>
              <a:buNone/>
            </a:pPr>
            <a:r>
              <a:rPr lang="en" sz="1000" u="sng">
                <a:solidFill>
                  <a:srgbClr val="009384"/>
                </a:solidFill>
                <a:latin typeface="Roboto"/>
                <a:ea typeface="Roboto"/>
                <a:cs typeface="Roboto"/>
                <a:sym typeface="Roboto"/>
                <a:hlinkClick r:id="rId4">
                  <a:extLst>
                    <a:ext uri="{A12FA001-AC4F-418D-AE19-62706E023703}">
                      <ahyp:hlinkClr val="tx"/>
                    </a:ext>
                  </a:extLst>
                </a:hlinkClick>
              </a:rPr>
              <a:t>https://en.wikipedia.org/wiki/Poems_for_the_Hazara</a:t>
            </a:r>
            <a:endParaRPr sz="1000">
              <a:solidFill>
                <a:srgbClr val="444444"/>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rgbClr val="444444"/>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rgbClr val="444444"/>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rgbClr val="444444"/>
              </a:solidFill>
              <a:latin typeface="Roboto"/>
              <a:ea typeface="Roboto"/>
              <a:cs typeface="Roboto"/>
              <a:sym typeface="Roboto"/>
            </a:endParaRPr>
          </a:p>
          <a:p>
            <a:pPr indent="0" lvl="0" marL="0" rtl="0" algn="l">
              <a:spcBef>
                <a:spcPts val="600"/>
              </a:spcBef>
              <a:spcAft>
                <a:spcPts val="0"/>
              </a:spcAft>
              <a:buNone/>
            </a:pPr>
            <a:r>
              <a:t/>
            </a:r>
            <a:endParaRPr/>
          </a:p>
        </p:txBody>
      </p:sp>
      <p:grpSp>
        <p:nvGrpSpPr>
          <p:cNvPr id="1236" name="Google Shape;1236;p105"/>
          <p:cNvGrpSpPr/>
          <p:nvPr/>
        </p:nvGrpSpPr>
        <p:grpSpPr>
          <a:xfrm>
            <a:off x="-38100" y="274650"/>
            <a:ext cx="9220200" cy="228600"/>
            <a:chOff x="76200" y="3274700"/>
            <a:chExt cx="9220200" cy="228600"/>
          </a:xfrm>
        </p:grpSpPr>
        <p:sp>
          <p:nvSpPr>
            <p:cNvPr id="1237" name="Google Shape;1237;p105"/>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8" name="Google Shape;1238;p105"/>
            <p:cNvGrpSpPr/>
            <p:nvPr/>
          </p:nvGrpSpPr>
          <p:grpSpPr>
            <a:xfrm>
              <a:off x="76200" y="3274700"/>
              <a:ext cx="9220200" cy="228600"/>
              <a:chOff x="-19050" y="4779650"/>
              <a:chExt cx="9220200" cy="228600"/>
            </a:xfrm>
          </p:grpSpPr>
          <p:sp>
            <p:nvSpPr>
              <p:cNvPr id="1239" name="Google Shape;1239;p105"/>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05"/>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06"/>
          <p:cNvSpPr txBox="1"/>
          <p:nvPr>
            <p:ph type="title"/>
          </p:nvPr>
        </p:nvSpPr>
        <p:spPr>
          <a:xfrm>
            <a:off x="457200" y="274638"/>
            <a:ext cx="8229600" cy="114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en">
                <a:solidFill>
                  <a:srgbClr val="FF0000"/>
                </a:solidFill>
                <a:latin typeface="Georgia"/>
                <a:ea typeface="Georgia"/>
                <a:cs typeface="Georgia"/>
                <a:sym typeface="Georgia"/>
              </a:rPr>
              <a:t>The Hazara and the Poets Worldwide</a:t>
            </a:r>
            <a:endParaRPr>
              <a:solidFill>
                <a:srgbClr val="FF0000"/>
              </a:solidFill>
            </a:endParaRPr>
          </a:p>
        </p:txBody>
      </p:sp>
      <p:sp>
        <p:nvSpPr>
          <p:cNvPr id="1246" name="Google Shape;1246;p106"/>
          <p:cNvSpPr txBox="1"/>
          <p:nvPr>
            <p:ph idx="1" type="body"/>
          </p:nvPr>
        </p:nvSpPr>
        <p:spPr>
          <a:xfrm>
            <a:off x="116575" y="5707900"/>
            <a:ext cx="8820000" cy="102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t>An Open Letter from the Poets World-wide to the Hazara, Civil and Human Rights Organizations, Immigration Authorities, and World Leaders</a:t>
            </a:r>
            <a:endParaRPr sz="1800"/>
          </a:p>
          <a:p>
            <a:pPr indent="0" lvl="0" marL="0" rtl="0" algn="l">
              <a:spcBef>
                <a:spcPts val="0"/>
              </a:spcBef>
              <a:spcAft>
                <a:spcPts val="0"/>
              </a:spcAft>
              <a:buClr>
                <a:schemeClr val="dk1"/>
              </a:buClr>
              <a:buSzPts val="1100"/>
              <a:buFont typeface="Arial"/>
              <a:buNone/>
            </a:pPr>
            <a:r>
              <a:rPr lang="en" sz="1800" u="sng">
                <a:solidFill>
                  <a:srgbClr val="009384"/>
                </a:solidFill>
                <a:latin typeface="Roboto"/>
                <a:ea typeface="Roboto"/>
                <a:cs typeface="Roboto"/>
                <a:sym typeface="Roboto"/>
                <a:hlinkClick r:id="rId3">
                  <a:extLst>
                    <a:ext uri="{A12FA001-AC4F-418D-AE19-62706E023703}">
                      <ahyp:hlinkClr val="tx"/>
                    </a:ext>
                  </a:extLst>
                </a:hlinkClick>
              </a:rPr>
              <a:t>https://www.hazararights.com/spip.php?article35</a:t>
            </a:r>
            <a:endParaRPr sz="1800">
              <a:solidFill>
                <a:srgbClr val="444444"/>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444444"/>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444444"/>
              </a:solidFill>
              <a:latin typeface="Roboto"/>
              <a:ea typeface="Roboto"/>
              <a:cs typeface="Roboto"/>
              <a:sym typeface="Roboto"/>
            </a:endParaRPr>
          </a:p>
          <a:p>
            <a:pPr indent="0" lvl="0" marL="0" rtl="0" algn="l">
              <a:spcBef>
                <a:spcPts val="600"/>
              </a:spcBef>
              <a:spcAft>
                <a:spcPts val="0"/>
              </a:spcAft>
              <a:buNone/>
            </a:pPr>
            <a:r>
              <a:t/>
            </a:r>
            <a:endParaRPr sz="1800"/>
          </a:p>
        </p:txBody>
      </p:sp>
      <p:pic>
        <p:nvPicPr>
          <p:cNvPr id="1247" name="Google Shape;1247;p106"/>
          <p:cNvPicPr preferRelativeResize="0"/>
          <p:nvPr/>
        </p:nvPicPr>
        <p:blipFill>
          <a:blip r:embed="rId4">
            <a:alphaModFix/>
          </a:blip>
          <a:stretch>
            <a:fillRect/>
          </a:stretch>
        </p:blipFill>
        <p:spPr>
          <a:xfrm>
            <a:off x="923725" y="1705748"/>
            <a:ext cx="7235927" cy="4132499"/>
          </a:xfrm>
          <a:prstGeom prst="rect">
            <a:avLst/>
          </a:prstGeom>
          <a:noFill/>
          <a:ln>
            <a:noFill/>
          </a:ln>
        </p:spPr>
      </p:pic>
      <p:grpSp>
        <p:nvGrpSpPr>
          <p:cNvPr id="1248" name="Google Shape;1248;p106"/>
          <p:cNvGrpSpPr/>
          <p:nvPr/>
        </p:nvGrpSpPr>
        <p:grpSpPr>
          <a:xfrm>
            <a:off x="-38100" y="274650"/>
            <a:ext cx="9220200" cy="228600"/>
            <a:chOff x="76200" y="3274700"/>
            <a:chExt cx="9220200" cy="228600"/>
          </a:xfrm>
        </p:grpSpPr>
        <p:sp>
          <p:nvSpPr>
            <p:cNvPr id="1249" name="Google Shape;1249;p106"/>
            <p:cNvSpPr/>
            <p:nvPr/>
          </p:nvSpPr>
          <p:spPr>
            <a:xfrm flipH="1" rot="10800000">
              <a:off x="76200" y="3350900"/>
              <a:ext cx="9220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0" name="Google Shape;1250;p106"/>
            <p:cNvGrpSpPr/>
            <p:nvPr/>
          </p:nvGrpSpPr>
          <p:grpSpPr>
            <a:xfrm>
              <a:off x="76200" y="3274700"/>
              <a:ext cx="9220200" cy="228600"/>
              <a:chOff x="-19050" y="4779650"/>
              <a:chExt cx="9220200" cy="228600"/>
            </a:xfrm>
          </p:grpSpPr>
          <p:sp>
            <p:nvSpPr>
              <p:cNvPr id="1251" name="Google Shape;1251;p106"/>
              <p:cNvSpPr/>
              <p:nvPr/>
            </p:nvSpPr>
            <p:spPr>
              <a:xfrm flipH="1" rot="10800000">
                <a:off x="-19050" y="4779650"/>
                <a:ext cx="9220200" cy="762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06"/>
              <p:cNvSpPr/>
              <p:nvPr/>
            </p:nvSpPr>
            <p:spPr>
              <a:xfrm flipH="1" rot="10800000">
                <a:off x="-19050" y="4932050"/>
                <a:ext cx="9220200" cy="762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Custom 218">
      <a:dk1>
        <a:srgbClr val="000000"/>
      </a:dk1>
      <a:lt1>
        <a:srgbClr val="FFFFFF"/>
      </a:lt1>
      <a:dk2>
        <a:srgbClr val="5B595A"/>
      </a:dk2>
      <a:lt2>
        <a:srgbClr val="CFD4D4"/>
      </a:lt2>
      <a:accent1>
        <a:srgbClr val="CC0202"/>
      </a:accent1>
      <a:accent2>
        <a:srgbClr val="228AFF"/>
      </a:accent2>
      <a:accent3>
        <a:srgbClr val="FBC82F"/>
      </a:accent3>
      <a:accent4>
        <a:srgbClr val="253E91"/>
      </a:accent4>
      <a:accent5>
        <a:srgbClr val="F68D0C"/>
      </a:accent5>
      <a:accent6>
        <a:srgbClr val="257E12"/>
      </a:accent6>
      <a:hlink>
        <a:srgbClr val="144C72"/>
      </a:hlink>
      <a:folHlink>
        <a:srgbClr val="8C9D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